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7.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8.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 id="2147483731" r:id="rId3"/>
    <p:sldMasterId id="2147483744" r:id="rId4"/>
    <p:sldMasterId id="2147483755" r:id="rId5"/>
    <p:sldMasterId id="2147483766" r:id="rId6"/>
    <p:sldMasterId id="2147483812" r:id="rId7"/>
    <p:sldMasterId id="2147483837" r:id="rId8"/>
    <p:sldMasterId id="2147483849" r:id="rId9"/>
  </p:sldMasterIdLst>
  <p:notesMasterIdLst>
    <p:notesMasterId r:id="rId33"/>
  </p:notesMasterIdLst>
  <p:sldIdLst>
    <p:sldId id="262" r:id="rId10"/>
    <p:sldId id="299" r:id="rId11"/>
    <p:sldId id="300" r:id="rId12"/>
    <p:sldId id="301" r:id="rId13"/>
    <p:sldId id="275" r:id="rId14"/>
    <p:sldId id="302" r:id="rId15"/>
    <p:sldId id="303" r:id="rId16"/>
    <p:sldId id="268" r:id="rId17"/>
    <p:sldId id="269" r:id="rId18"/>
    <p:sldId id="270" r:id="rId19"/>
    <p:sldId id="271" r:id="rId20"/>
    <p:sldId id="273" r:id="rId21"/>
    <p:sldId id="277" r:id="rId22"/>
    <p:sldId id="279" r:id="rId23"/>
    <p:sldId id="280" r:id="rId24"/>
    <p:sldId id="281" r:id="rId25"/>
    <p:sldId id="282" r:id="rId26"/>
    <p:sldId id="307" r:id="rId27"/>
    <p:sldId id="304" r:id="rId28"/>
    <p:sldId id="305" r:id="rId29"/>
    <p:sldId id="308" r:id="rId30"/>
    <p:sldId id="309" r:id="rId31"/>
    <p:sldId id="310"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5" autoAdjust="0"/>
    <p:restoredTop sz="95982" autoAdjust="0"/>
  </p:normalViewPr>
  <p:slideViewPr>
    <p:cSldViewPr snapToGrid="0">
      <p:cViewPr varScale="1">
        <p:scale>
          <a:sx n="86" d="100"/>
          <a:sy n="86" d="100"/>
        </p:scale>
        <p:origin x="1382"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Regulatory Evidence</c:v>
                </c:pt>
              </c:strCache>
            </c:strRef>
          </c:tx>
          <c:dPt>
            <c:idx val="0"/>
            <c:bubble3D val="0"/>
            <c:spPr>
              <a:solidFill>
                <a:schemeClr val="accent1"/>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DAAE-45FE-AECC-10C9296E75D1}"/>
              </c:ext>
            </c:extLst>
          </c:dPt>
          <c:dPt>
            <c:idx val="1"/>
            <c:bubble3D val="0"/>
            <c:spPr>
              <a:solidFill>
                <a:schemeClr val="accent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DAAE-45FE-AECC-10C9296E75D1}"/>
              </c:ext>
            </c:extLst>
          </c:dPt>
          <c:dPt>
            <c:idx val="2"/>
            <c:bubble3D val="0"/>
            <c:spPr>
              <a:solidFill>
                <a:schemeClr val="accent3"/>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DAAE-45FE-AECC-10C9296E75D1}"/>
              </c:ext>
            </c:extLst>
          </c:dPt>
          <c:dPt>
            <c:idx val="3"/>
            <c:bubble3D val="0"/>
            <c:spPr>
              <a:solidFill>
                <a:schemeClr val="bg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DAAE-45FE-AECC-10C9296E75D1}"/>
              </c:ext>
            </c:extLst>
          </c:dPt>
          <c:dLbls>
            <c:dLbl>
              <c:idx val="0"/>
              <c:layout>
                <c:manualLayout>
                  <c:x val="-1.282051282051282E-2"/>
                  <c:y val="0"/>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AE-45FE-AECC-10C9296E75D1}"/>
                </c:ext>
              </c:extLst>
            </c:dLbl>
            <c:spPr>
              <a:noFill/>
              <a:ln>
                <a:noFill/>
              </a:ln>
              <a:effectLst/>
            </c:spPr>
            <c:txPr>
              <a:bodyPr rot="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Sheet1!$A$2:$A$5</c:f>
              <c:strCache>
                <c:ptCount val="4"/>
                <c:pt idx="0">
                  <c:v>Computer</c:v>
                </c:pt>
                <c:pt idx="1">
                  <c:v>Bench</c:v>
                </c:pt>
                <c:pt idx="2">
                  <c:v>Animal</c:v>
                </c:pt>
                <c:pt idx="3">
                  <c:v>Human</c:v>
                </c:pt>
              </c:strCache>
            </c:strRef>
          </c:cat>
          <c:val>
            <c:numRef>
              <c:f>Sheet1!$B$2:$B$5</c:f>
              <c:numCache>
                <c:formatCode>General</c:formatCode>
                <c:ptCount val="4"/>
                <c:pt idx="0">
                  <c:v>45</c:v>
                </c:pt>
                <c:pt idx="1">
                  <c:v>30</c:v>
                </c:pt>
                <c:pt idx="2">
                  <c:v>30</c:v>
                </c:pt>
                <c:pt idx="3">
                  <c:v>15</c:v>
                </c:pt>
              </c:numCache>
            </c:numRef>
          </c:val>
          <c:extLst>
            <c:ext xmlns:c16="http://schemas.microsoft.com/office/drawing/2014/chart" uri="{C3380CC4-5D6E-409C-BE32-E72D297353CC}">
              <c16:uniqueId val="{00000008-DAAE-45FE-AECC-10C9296E75D1}"/>
            </c:ext>
          </c:extLst>
        </c:ser>
        <c:dLbls>
          <c:showLegendKey val="0"/>
          <c:showVal val="0"/>
          <c:showCatName val="0"/>
          <c:showSerName val="0"/>
          <c:showPercent val="0"/>
          <c:showBubbleSize val="0"/>
          <c:showLeaderLines val="0"/>
        </c:dLbls>
        <c:firstSliceAng val="7"/>
      </c:pieChart>
      <c:spPr>
        <a:noFill/>
        <a:ln w="20536">
          <a:noFill/>
        </a:ln>
        <a:effectLst/>
      </c:spPr>
    </c:plotArea>
    <c:plotVisOnly val="1"/>
    <c:dispBlanksAs val="gap"/>
    <c:showDLblsOverMax val="0"/>
  </c:chart>
  <c:spPr>
    <a:noFill/>
    <a:ln w="9525" cap="flat" cmpd="sng" algn="ctr">
      <a:noFill/>
      <a:prstDash val="solid"/>
    </a:ln>
    <a:effectLst/>
  </c:spPr>
  <c:txPr>
    <a:bodyPr/>
    <a:lstStyle/>
    <a:p>
      <a:pPr>
        <a:defRPr sz="1455"/>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Barriers to increasing the use of CM&amp;S</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ROI plan</c:v>
                </c:pt>
                <c:pt idx="1">
                  <c:v>Cost</c:v>
                </c:pt>
                <c:pt idx="2">
                  <c:v>Regulatory expectation uncertainty</c:v>
                </c:pt>
                <c:pt idx="3">
                  <c:v>Scientific maturity</c:v>
                </c:pt>
                <c:pt idx="4">
                  <c:v>Expertise</c:v>
                </c:pt>
              </c:strCache>
            </c:strRef>
          </c:cat>
          <c:val>
            <c:numRef>
              <c:f>Sheet1!$B$2:$B$6</c:f>
              <c:numCache>
                <c:formatCode>0%</c:formatCode>
                <c:ptCount val="5"/>
                <c:pt idx="0">
                  <c:v>0.22</c:v>
                </c:pt>
                <c:pt idx="1">
                  <c:v>0.34</c:v>
                </c:pt>
                <c:pt idx="2">
                  <c:v>0.75</c:v>
                </c:pt>
                <c:pt idx="3">
                  <c:v>0.32</c:v>
                </c:pt>
                <c:pt idx="4">
                  <c:v>0.42</c:v>
                </c:pt>
              </c:numCache>
            </c:numRef>
          </c:val>
          <c:extLst>
            <c:ext xmlns:c16="http://schemas.microsoft.com/office/drawing/2014/chart" uri="{C3380CC4-5D6E-409C-BE32-E72D297353CC}">
              <c16:uniqueId val="{00000000-18CB-481D-9A2D-A63A6CF8AEC7}"/>
            </c:ext>
          </c:extLst>
        </c:ser>
        <c:dLbls>
          <c:showLegendKey val="0"/>
          <c:showVal val="1"/>
          <c:showCatName val="0"/>
          <c:showSerName val="0"/>
          <c:showPercent val="0"/>
          <c:showBubbleSize val="0"/>
        </c:dLbls>
        <c:gapWidth val="150"/>
        <c:overlap val="-25"/>
        <c:axId val="685302512"/>
        <c:axId val="685302904"/>
      </c:barChart>
      <c:catAx>
        <c:axId val="685302512"/>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crossAx val="685302904"/>
        <c:crosses val="autoZero"/>
        <c:auto val="1"/>
        <c:lblAlgn val="ctr"/>
        <c:lblOffset val="100"/>
        <c:noMultiLvlLbl val="0"/>
      </c:catAx>
      <c:valAx>
        <c:axId val="685302904"/>
        <c:scaling>
          <c:orientation val="minMax"/>
        </c:scaling>
        <c:delete val="1"/>
        <c:axPos val="b"/>
        <c:numFmt formatCode="0%" sourceLinked="1"/>
        <c:majorTickMark val="none"/>
        <c:minorTickMark val="none"/>
        <c:tickLblPos val="nextTo"/>
        <c:crossAx val="685302512"/>
        <c:crosses val="autoZero"/>
        <c:crossBetween val="between"/>
      </c:valAx>
      <c:spPr>
        <a:noFill/>
        <a:ln>
          <a:noFill/>
        </a:ln>
        <a:effectLst/>
      </c:spPr>
    </c:plotArea>
    <c:plotVisOnly val="1"/>
    <c:dispBlanksAs val="gap"/>
    <c:showDLblsOverMax val="0"/>
  </c:chart>
  <c:spPr>
    <a:noFill/>
    <a:ln>
      <a:noFill/>
    </a:ln>
    <a:effectLst/>
  </c:spPr>
  <c:txPr>
    <a:bodyPr/>
    <a:lstStyle/>
    <a:p>
      <a:pPr>
        <a:defRPr sz="1200" b="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Regulatory Evidence</c:v>
                </c:pt>
              </c:strCache>
            </c:strRef>
          </c:tx>
          <c:dPt>
            <c:idx val="0"/>
            <c:bubble3D val="0"/>
            <c:spPr>
              <a:solidFill>
                <a:schemeClr val="accent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0853-4A77-8CDC-DBCC05C41EF3}"/>
              </c:ext>
            </c:extLst>
          </c:dPt>
          <c:dPt>
            <c:idx val="1"/>
            <c:bubble3D val="0"/>
            <c:spPr>
              <a:solidFill>
                <a:schemeClr val="accent3"/>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0853-4A77-8CDC-DBCC05C41EF3}"/>
              </c:ext>
            </c:extLst>
          </c:dPt>
          <c:dPt>
            <c:idx val="2"/>
            <c:bubble3D val="0"/>
            <c:spPr>
              <a:solidFill>
                <a:schemeClr val="bg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0853-4A77-8CDC-DBCC05C41EF3}"/>
              </c:ext>
            </c:extLst>
          </c:dPt>
          <c:dPt>
            <c:idx val="3"/>
            <c:bubble3D val="0"/>
            <c:spPr>
              <a:solidFill>
                <a:schemeClr val="accent1"/>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0853-4A77-8CDC-DBCC05C41EF3}"/>
              </c:ext>
            </c:extLst>
          </c:dPt>
          <c:dLbls>
            <c:dLbl>
              <c:idx val="3"/>
              <c:layout>
                <c:manualLayout>
                  <c:x val="-1.282051282051282E-2"/>
                  <c:y val="0"/>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853-4A77-8CDC-DBCC05C41EF3}"/>
                </c:ext>
              </c:extLst>
            </c:dLbl>
            <c:spPr>
              <a:noFill/>
              <a:ln>
                <a:noFill/>
              </a:ln>
              <a:effectLst/>
            </c:spPr>
            <c:txPr>
              <a:bodyPr rot="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Sheet1!$A$2:$A$5</c:f>
              <c:strCache>
                <c:ptCount val="4"/>
                <c:pt idx="0">
                  <c:v>Bench</c:v>
                </c:pt>
                <c:pt idx="1">
                  <c:v>Animal</c:v>
                </c:pt>
                <c:pt idx="2">
                  <c:v>Human</c:v>
                </c:pt>
                <c:pt idx="3">
                  <c:v>Computer</c:v>
                </c:pt>
              </c:strCache>
            </c:strRef>
          </c:cat>
          <c:val>
            <c:numRef>
              <c:f>Sheet1!$B$2:$B$5</c:f>
              <c:numCache>
                <c:formatCode>General</c:formatCode>
                <c:ptCount val="4"/>
                <c:pt idx="0">
                  <c:v>32</c:v>
                </c:pt>
                <c:pt idx="1">
                  <c:v>32</c:v>
                </c:pt>
                <c:pt idx="2">
                  <c:v>34</c:v>
                </c:pt>
                <c:pt idx="3">
                  <c:v>2</c:v>
                </c:pt>
              </c:numCache>
            </c:numRef>
          </c:val>
          <c:extLst>
            <c:ext xmlns:c16="http://schemas.microsoft.com/office/drawing/2014/chart" uri="{C3380CC4-5D6E-409C-BE32-E72D297353CC}">
              <c16:uniqueId val="{00000008-0853-4A77-8CDC-DBCC05C41EF3}"/>
            </c:ext>
          </c:extLst>
        </c:ser>
        <c:dLbls>
          <c:showLegendKey val="0"/>
          <c:showVal val="0"/>
          <c:showCatName val="0"/>
          <c:showSerName val="0"/>
          <c:showPercent val="0"/>
          <c:showBubbleSize val="0"/>
          <c:showLeaderLines val="0"/>
        </c:dLbls>
        <c:firstSliceAng val="7"/>
      </c:pieChart>
      <c:spPr>
        <a:noFill/>
        <a:ln w="20536">
          <a:noFill/>
        </a:ln>
        <a:effectLst/>
      </c:spPr>
    </c:plotArea>
    <c:plotVisOnly val="1"/>
    <c:dispBlanksAs val="gap"/>
    <c:showDLblsOverMax val="0"/>
  </c:chart>
  <c:spPr>
    <a:noFill/>
    <a:ln w="9525" cap="flat" cmpd="sng" algn="ctr">
      <a:noFill/>
      <a:prstDash val="solid"/>
    </a:ln>
    <a:effectLst/>
  </c:spPr>
  <c:txPr>
    <a:bodyPr/>
    <a:lstStyle/>
    <a:p>
      <a:pPr>
        <a:defRPr sz="1455"/>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Regulatory Evidence</c:v>
                </c:pt>
              </c:strCache>
            </c:strRef>
          </c:tx>
          <c:dPt>
            <c:idx val="0"/>
            <c:bubble3D val="0"/>
            <c:explosion val="29"/>
            <c:spPr>
              <a:solidFill>
                <a:schemeClr val="accent4"/>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0D89-42EC-85A2-B251C046DFC0}"/>
              </c:ext>
            </c:extLst>
          </c:dPt>
          <c:dPt>
            <c:idx val="1"/>
            <c:bubble3D val="0"/>
            <c:spPr>
              <a:solidFill>
                <a:schemeClr val="accent1"/>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0D89-42EC-85A2-B251C046DFC0}"/>
              </c:ext>
            </c:extLst>
          </c:dPt>
          <c:dPt>
            <c:idx val="2"/>
            <c:bubble3D val="0"/>
            <c:spPr>
              <a:solidFill>
                <a:schemeClr val="accent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0D89-42EC-85A2-B251C046DFC0}"/>
              </c:ext>
            </c:extLst>
          </c:dPt>
          <c:dPt>
            <c:idx val="3"/>
            <c:bubble3D val="0"/>
            <c:spPr>
              <a:solidFill>
                <a:schemeClr val="accent3"/>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0D89-42EC-85A2-B251C046DFC0}"/>
              </c:ext>
            </c:extLst>
          </c:dPt>
          <c:dPt>
            <c:idx val="4"/>
            <c:bubble3D val="0"/>
            <c:spPr>
              <a:solidFill>
                <a:schemeClr val="bg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9-0D89-42EC-85A2-B251C046DFC0}"/>
              </c:ext>
            </c:extLst>
          </c:dPt>
          <c:dLbls>
            <c:dLbl>
              <c:idx val="0"/>
              <c:layout>
                <c:manualLayout>
                  <c:x val="7.1866259235905644E-2"/>
                  <c:y val="3.8779319499280034E-2"/>
                </c:manualLayout>
              </c:layout>
              <c:spPr>
                <a:noFill/>
                <a:ln>
                  <a:noFill/>
                </a:ln>
                <a:effectLst/>
              </c:spPr>
              <c:txPr>
                <a:bodyPr rot="0" spcFirstLastPara="1" vertOverflow="ellipsis" vert="horz" wrap="square" anchor="ctr" anchorCtr="1"/>
                <a:lstStyle/>
                <a:p>
                  <a:pPr>
                    <a:defRPr sz="1200" b="1" i="0" u="none" strike="noStrike" kern="1200" baseline="0">
                      <a:solidFill>
                        <a:schemeClr val="tx2"/>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D89-42EC-85A2-B251C046DFC0}"/>
                </c:ext>
              </c:extLst>
            </c:dLbl>
            <c:dLbl>
              <c:idx val="1"/>
              <c:layout>
                <c:manualLayout>
                  <c:x val="-1.282051282051282E-2"/>
                  <c:y val="0"/>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89-42EC-85A2-B251C046DFC0}"/>
                </c:ext>
              </c:extLst>
            </c:dLbl>
            <c:spPr>
              <a:noFill/>
              <a:ln>
                <a:noFill/>
              </a:ln>
              <a:effectLst/>
            </c:spPr>
            <c:txPr>
              <a:bodyPr rot="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Sheet1!$A$2:$A$6</c:f>
              <c:strCache>
                <c:ptCount val="5"/>
                <c:pt idx="0">
                  <c:v>Virtual Patient</c:v>
                </c:pt>
                <c:pt idx="1">
                  <c:v>Computer</c:v>
                </c:pt>
                <c:pt idx="2">
                  <c:v>Bench</c:v>
                </c:pt>
                <c:pt idx="3">
                  <c:v>Animal</c:v>
                </c:pt>
                <c:pt idx="4">
                  <c:v>Human</c:v>
                </c:pt>
              </c:strCache>
            </c:strRef>
          </c:cat>
          <c:val>
            <c:numRef>
              <c:f>Sheet1!$B$2:$B$6</c:f>
              <c:numCache>
                <c:formatCode>General</c:formatCode>
                <c:ptCount val="5"/>
                <c:pt idx="0">
                  <c:v>15</c:v>
                </c:pt>
                <c:pt idx="1">
                  <c:v>30</c:v>
                </c:pt>
                <c:pt idx="2">
                  <c:v>15</c:v>
                </c:pt>
                <c:pt idx="3">
                  <c:v>15</c:v>
                </c:pt>
                <c:pt idx="4">
                  <c:v>25</c:v>
                </c:pt>
              </c:numCache>
            </c:numRef>
          </c:val>
          <c:extLst>
            <c:ext xmlns:c16="http://schemas.microsoft.com/office/drawing/2014/chart" uri="{C3380CC4-5D6E-409C-BE32-E72D297353CC}">
              <c16:uniqueId val="{0000000A-0D89-42EC-85A2-B251C046DFC0}"/>
            </c:ext>
          </c:extLst>
        </c:ser>
        <c:dLbls>
          <c:showLegendKey val="0"/>
          <c:showVal val="0"/>
          <c:showCatName val="0"/>
          <c:showSerName val="0"/>
          <c:showPercent val="0"/>
          <c:showBubbleSize val="0"/>
          <c:showLeaderLines val="0"/>
        </c:dLbls>
        <c:firstSliceAng val="7"/>
      </c:pieChart>
      <c:spPr>
        <a:noFill/>
        <a:ln w="20536">
          <a:noFill/>
        </a:ln>
        <a:effectLst/>
      </c:spPr>
    </c:plotArea>
    <c:plotVisOnly val="1"/>
    <c:dispBlanksAs val="gap"/>
    <c:showDLblsOverMax val="0"/>
  </c:chart>
  <c:spPr>
    <a:noFill/>
    <a:ln w="9525" cap="flat" cmpd="sng" algn="ctr">
      <a:noFill/>
      <a:prstDash val="solid"/>
    </a:ln>
    <a:effectLst/>
  </c:spPr>
  <c:txPr>
    <a:bodyPr/>
    <a:lstStyle/>
    <a:p>
      <a:pPr>
        <a:defRPr sz="1455"/>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Human</c:v>
                </c:pt>
              </c:strCache>
            </c:strRef>
          </c:tx>
          <c:spPr>
            <a:solidFill>
              <a:schemeClr val="bg2"/>
            </a:solidFill>
            <a:ln>
              <a:noFill/>
            </a:ln>
            <a:effectLst/>
          </c:spPr>
          <c:invertIfNegative val="0"/>
          <c:cat>
            <c:numRef>
              <c:f>Sheet1!$A$2:$A$6</c:f>
              <c:numCache>
                <c:formatCode>General</c:formatCode>
                <c:ptCount val="5"/>
                <c:pt idx="0">
                  <c:v>1</c:v>
                </c:pt>
                <c:pt idx="1">
                  <c:v>2</c:v>
                </c:pt>
                <c:pt idx="2">
                  <c:v>3</c:v>
                </c:pt>
                <c:pt idx="4">
                  <c:v>4</c:v>
                </c:pt>
              </c:numCache>
            </c:numRef>
          </c:cat>
          <c:val>
            <c:numRef>
              <c:f>Sheet1!$B$2:$B$6</c:f>
              <c:numCache>
                <c:formatCode>General</c:formatCode>
                <c:ptCount val="5"/>
                <c:pt idx="0">
                  <c:v>85</c:v>
                </c:pt>
                <c:pt idx="1">
                  <c:v>65</c:v>
                </c:pt>
                <c:pt idx="2">
                  <c:v>45</c:v>
                </c:pt>
                <c:pt idx="3">
                  <c:v>25</c:v>
                </c:pt>
                <c:pt idx="4">
                  <c:v>15</c:v>
                </c:pt>
              </c:numCache>
            </c:numRef>
          </c:val>
          <c:extLst>
            <c:ext xmlns:c16="http://schemas.microsoft.com/office/drawing/2014/chart" uri="{C3380CC4-5D6E-409C-BE32-E72D297353CC}">
              <c16:uniqueId val="{00000000-F59B-42CA-9D7A-BCBB6EACEEFC}"/>
            </c:ext>
          </c:extLst>
        </c:ser>
        <c:ser>
          <c:idx val="1"/>
          <c:order val="1"/>
          <c:tx>
            <c:strRef>
              <c:f>Sheet1!$C$1</c:f>
              <c:strCache>
                <c:ptCount val="1"/>
                <c:pt idx="0">
                  <c:v>Virtual</c:v>
                </c:pt>
              </c:strCache>
            </c:strRef>
          </c:tx>
          <c:spPr>
            <a:solidFill>
              <a:schemeClr val="accent4"/>
            </a:solidFill>
            <a:ln>
              <a:noFill/>
            </a:ln>
            <a:effectLst/>
          </c:spPr>
          <c:invertIfNegative val="0"/>
          <c:cat>
            <c:numRef>
              <c:f>Sheet1!$A$2:$A$6</c:f>
              <c:numCache>
                <c:formatCode>General</c:formatCode>
                <c:ptCount val="5"/>
                <c:pt idx="0">
                  <c:v>1</c:v>
                </c:pt>
                <c:pt idx="1">
                  <c:v>2</c:v>
                </c:pt>
                <c:pt idx="2">
                  <c:v>3</c:v>
                </c:pt>
                <c:pt idx="4">
                  <c:v>4</c:v>
                </c:pt>
              </c:numCache>
            </c:numRef>
          </c:cat>
          <c:val>
            <c:numRef>
              <c:f>Sheet1!$C$2:$C$6</c:f>
              <c:numCache>
                <c:formatCode>General</c:formatCode>
                <c:ptCount val="5"/>
                <c:pt idx="0">
                  <c:v>12</c:v>
                </c:pt>
                <c:pt idx="1">
                  <c:v>30</c:v>
                </c:pt>
                <c:pt idx="2">
                  <c:v>45</c:v>
                </c:pt>
                <c:pt idx="3">
                  <c:v>55</c:v>
                </c:pt>
                <c:pt idx="4">
                  <c:v>85</c:v>
                </c:pt>
              </c:numCache>
            </c:numRef>
          </c:val>
          <c:extLst>
            <c:ext xmlns:c16="http://schemas.microsoft.com/office/drawing/2014/chart" uri="{C3380CC4-5D6E-409C-BE32-E72D297353CC}">
              <c16:uniqueId val="{00000001-F59B-42CA-9D7A-BCBB6EACEEFC}"/>
            </c:ext>
          </c:extLst>
        </c:ser>
        <c:dLbls>
          <c:showLegendKey val="0"/>
          <c:showVal val="0"/>
          <c:showCatName val="0"/>
          <c:showSerName val="0"/>
          <c:showPercent val="0"/>
          <c:showBubbleSize val="0"/>
        </c:dLbls>
        <c:gapWidth val="95"/>
        <c:overlap val="100"/>
        <c:axId val="950945672"/>
        <c:axId val="950939008"/>
      </c:barChart>
      <c:catAx>
        <c:axId val="950945672"/>
        <c:scaling>
          <c:orientation val="minMax"/>
        </c:scaling>
        <c:delete val="1"/>
        <c:axPos val="b"/>
        <c:numFmt formatCode="General" sourceLinked="1"/>
        <c:majorTickMark val="none"/>
        <c:minorTickMark val="none"/>
        <c:tickLblPos val="nextTo"/>
        <c:crossAx val="950939008"/>
        <c:crosses val="autoZero"/>
        <c:auto val="1"/>
        <c:lblAlgn val="ctr"/>
        <c:lblOffset val="100"/>
        <c:noMultiLvlLbl val="0"/>
      </c:catAx>
      <c:valAx>
        <c:axId val="950939008"/>
        <c:scaling>
          <c:orientation val="minMax"/>
        </c:scaling>
        <c:delete val="1"/>
        <c:axPos val="l"/>
        <c:numFmt formatCode="0%" sourceLinked="1"/>
        <c:majorTickMark val="none"/>
        <c:minorTickMark val="none"/>
        <c:tickLblPos val="nextTo"/>
        <c:crossAx val="950945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17">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3">
      <cs:styleClr val="auto"/>
    </cs:fillRef>
    <cs:effectRef idx="2">
      <a:schemeClr val="dk1"/>
    </cs:effectRef>
    <cs:fontRef idx="minor">
      <a:schemeClr val="tx1"/>
    </cs:fontRef>
  </cs:dataPoint>
  <cs:dataPoint3D>
    <cs:lnRef idx="0"/>
    <cs:fillRef idx="1">
      <cs:styleClr val="auto"/>
    </cs:fillRef>
    <cs:effectRef idx="2">
      <a:schemeClr val="dk1"/>
    </cs:effectRef>
    <cs:fontRef idx="minor">
      <a:schemeClr val="tx1"/>
    </cs:fontRef>
  </cs:dataPoint3D>
  <cs:dataPointLine>
    <cs:lnRef idx="1">
      <cs:styleClr val="auto"/>
    </cs:lnRef>
    <cs:lineWidthScale>5</cs:lineWidthScale>
    <cs:fillRef idx="0"/>
    <cs:effectRef idx="0"/>
    <cs:fontRef idx="minor">
      <a:schemeClr val="tx1"/>
    </cs:fontRef>
    <cs:spPr>
      <a:ln cap="rnd">
        <a:round/>
      </a:ln>
    </cs:spPr>
  </cs:dataPointLine>
  <cs:dataPointMarker>
    <cs:lnRef idx="1">
      <cs:styleClr val="auto"/>
    </cs:lnRef>
    <cs:fillRef idx="3">
      <cs:styleClr val="auto"/>
    </cs:fillRef>
    <cs:effectRef idx="2">
      <a:schemeClr val="dk1"/>
    </cs:effectRef>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0"/>
    <cs:fillRef idx="3">
      <a:schemeClr val="dk1">
        <a:tint val="85000"/>
      </a:schemeClr>
    </cs:fillRef>
    <cs:effectRef idx="2">
      <a:schemeClr val="dk1"/>
    </cs:effectRef>
    <cs:fontRef idx="minor">
      <a:schemeClr val="tx1"/>
    </cs:fontRef>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0"/>
    <cs:fillRef idx="3">
      <a:schemeClr val="dk1">
        <a:tint val="25000"/>
      </a:schemeClr>
    </cs:fillRef>
    <cs:effectRef idx="2">
      <a:schemeClr val="dk1"/>
    </cs:effectRef>
    <cs:fontRef idx="minor">
      <a:schemeClr val="tx1"/>
    </cs:fontRef>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117">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3">
      <cs:styleClr val="auto"/>
    </cs:fillRef>
    <cs:effectRef idx="2">
      <a:schemeClr val="dk1"/>
    </cs:effectRef>
    <cs:fontRef idx="minor">
      <a:schemeClr val="tx1"/>
    </cs:fontRef>
  </cs:dataPoint>
  <cs:dataPoint3D>
    <cs:lnRef idx="0"/>
    <cs:fillRef idx="1">
      <cs:styleClr val="auto"/>
    </cs:fillRef>
    <cs:effectRef idx="2">
      <a:schemeClr val="dk1"/>
    </cs:effectRef>
    <cs:fontRef idx="minor">
      <a:schemeClr val="tx1"/>
    </cs:fontRef>
  </cs:dataPoint3D>
  <cs:dataPointLine>
    <cs:lnRef idx="1">
      <cs:styleClr val="auto"/>
    </cs:lnRef>
    <cs:lineWidthScale>5</cs:lineWidthScale>
    <cs:fillRef idx="0"/>
    <cs:effectRef idx="0"/>
    <cs:fontRef idx="minor">
      <a:schemeClr val="tx1"/>
    </cs:fontRef>
    <cs:spPr>
      <a:ln cap="rnd">
        <a:round/>
      </a:ln>
    </cs:spPr>
  </cs:dataPointLine>
  <cs:dataPointMarker>
    <cs:lnRef idx="1">
      <cs:styleClr val="auto"/>
    </cs:lnRef>
    <cs:fillRef idx="3">
      <cs:styleClr val="auto"/>
    </cs:fillRef>
    <cs:effectRef idx="2">
      <a:schemeClr val="dk1"/>
    </cs:effectRef>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0"/>
    <cs:fillRef idx="3">
      <a:schemeClr val="dk1">
        <a:tint val="85000"/>
      </a:schemeClr>
    </cs:fillRef>
    <cs:effectRef idx="2">
      <a:schemeClr val="dk1"/>
    </cs:effectRef>
    <cs:fontRef idx="minor">
      <a:schemeClr val="tx1"/>
    </cs:fontRef>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0"/>
    <cs:fillRef idx="3">
      <a:schemeClr val="dk1">
        <a:tint val="25000"/>
      </a:schemeClr>
    </cs:fillRef>
    <cs:effectRef idx="2">
      <a:schemeClr val="dk1"/>
    </cs:effectRef>
    <cs:fontRef idx="minor">
      <a:schemeClr val="tx1"/>
    </cs:fontRef>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17">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3">
      <cs:styleClr val="auto"/>
    </cs:fillRef>
    <cs:effectRef idx="2">
      <a:schemeClr val="dk1"/>
    </cs:effectRef>
    <cs:fontRef idx="minor">
      <a:schemeClr val="tx1"/>
    </cs:fontRef>
  </cs:dataPoint>
  <cs:dataPoint3D>
    <cs:lnRef idx="0"/>
    <cs:fillRef idx="1">
      <cs:styleClr val="auto"/>
    </cs:fillRef>
    <cs:effectRef idx="2">
      <a:schemeClr val="dk1"/>
    </cs:effectRef>
    <cs:fontRef idx="minor">
      <a:schemeClr val="tx1"/>
    </cs:fontRef>
  </cs:dataPoint3D>
  <cs:dataPointLine>
    <cs:lnRef idx="1">
      <cs:styleClr val="auto"/>
    </cs:lnRef>
    <cs:lineWidthScale>5</cs:lineWidthScale>
    <cs:fillRef idx="0"/>
    <cs:effectRef idx="0"/>
    <cs:fontRef idx="minor">
      <a:schemeClr val="tx1"/>
    </cs:fontRef>
    <cs:spPr>
      <a:ln cap="rnd">
        <a:round/>
      </a:ln>
    </cs:spPr>
  </cs:dataPointLine>
  <cs:dataPointMarker>
    <cs:lnRef idx="1">
      <cs:styleClr val="auto"/>
    </cs:lnRef>
    <cs:fillRef idx="3">
      <cs:styleClr val="auto"/>
    </cs:fillRef>
    <cs:effectRef idx="2">
      <a:schemeClr val="dk1"/>
    </cs:effectRef>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0"/>
    <cs:fillRef idx="3">
      <a:schemeClr val="dk1">
        <a:tint val="85000"/>
      </a:schemeClr>
    </cs:fillRef>
    <cs:effectRef idx="2">
      <a:schemeClr val="dk1"/>
    </cs:effectRef>
    <cs:fontRef idx="minor">
      <a:schemeClr val="tx1"/>
    </cs:fontRef>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0"/>
    <cs:fillRef idx="3">
      <a:schemeClr val="dk1">
        <a:tint val="25000"/>
      </a:schemeClr>
    </cs:fillRef>
    <cs:effectRef idx="2">
      <a:schemeClr val="dk1"/>
    </cs:effectRef>
    <cs:fontRef idx="minor">
      <a:schemeClr val="tx1"/>
    </cs:fontRef>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561072-FEC6-4132-8650-7F09D7B066D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BB896FA-20F9-471F-A893-ECC1B20A584A}">
      <dgm:prSet phldrT="[Text]" custT="1"/>
      <dgm:spPr/>
      <dgm:t>
        <a:bodyPr/>
        <a:lstStyle/>
        <a:p>
          <a:r>
            <a:rPr lang="en-US" sz="2400" dirty="0"/>
            <a:t>Leverage Retrospective Information into Prospective Studies</a:t>
          </a:r>
        </a:p>
      </dgm:t>
    </dgm:pt>
    <dgm:pt modelId="{21E2D829-EA2B-41C0-8646-92DD9C46C417}" type="parTrans" cxnId="{A809EA28-A713-4F99-9137-250DC25DDC2D}">
      <dgm:prSet/>
      <dgm:spPr/>
      <dgm:t>
        <a:bodyPr/>
        <a:lstStyle/>
        <a:p>
          <a:endParaRPr lang="en-US"/>
        </a:p>
      </dgm:t>
    </dgm:pt>
    <dgm:pt modelId="{728D31B1-7791-4CA0-8BC9-91BDA00404A7}" type="sibTrans" cxnId="{A809EA28-A713-4F99-9137-250DC25DDC2D}">
      <dgm:prSet/>
      <dgm:spPr/>
      <dgm:t>
        <a:bodyPr/>
        <a:lstStyle/>
        <a:p>
          <a:endParaRPr lang="en-US"/>
        </a:p>
      </dgm:t>
    </dgm:pt>
    <dgm:pt modelId="{DA7A1B7D-8F0E-49A3-8E23-B1A2C5625A1F}">
      <dgm:prSet phldrT="[Text]" custT="1"/>
      <dgm:spPr/>
      <dgm:t>
        <a:bodyPr/>
        <a:lstStyle/>
        <a:p>
          <a:r>
            <a:rPr lang="en-US" sz="2400" dirty="0"/>
            <a:t>Evolve Existing Adaptive Designs</a:t>
          </a:r>
        </a:p>
      </dgm:t>
    </dgm:pt>
    <dgm:pt modelId="{A0F73662-2FDC-43C5-9589-D100C4030CD3}" type="parTrans" cxnId="{F6CE05CA-80B6-466F-8921-2D413C086D37}">
      <dgm:prSet/>
      <dgm:spPr/>
      <dgm:t>
        <a:bodyPr/>
        <a:lstStyle/>
        <a:p>
          <a:endParaRPr lang="en-US"/>
        </a:p>
      </dgm:t>
    </dgm:pt>
    <dgm:pt modelId="{1ED8CAF6-B239-4257-B0C8-9E894C1A46A1}" type="sibTrans" cxnId="{F6CE05CA-80B6-466F-8921-2D413C086D37}">
      <dgm:prSet/>
      <dgm:spPr/>
      <dgm:t>
        <a:bodyPr/>
        <a:lstStyle/>
        <a:p>
          <a:endParaRPr lang="en-US"/>
        </a:p>
      </dgm:t>
    </dgm:pt>
    <dgm:pt modelId="{BC8F7944-224A-481C-B231-8DD90C19242A}">
      <dgm:prSet phldrT="[Text]" custT="1"/>
      <dgm:spPr/>
      <dgm:t>
        <a:bodyPr/>
        <a:lstStyle/>
        <a:p>
          <a:r>
            <a:rPr lang="en-US" sz="2400" dirty="0"/>
            <a:t>Provide Confidence in Data Exchangeability</a:t>
          </a:r>
        </a:p>
      </dgm:t>
    </dgm:pt>
    <dgm:pt modelId="{C4251639-34A5-41EB-8FE4-A5FE7FA8D85D}" type="parTrans" cxnId="{453FAB4E-6177-472F-8600-08515BF3F40F}">
      <dgm:prSet/>
      <dgm:spPr/>
      <dgm:t>
        <a:bodyPr/>
        <a:lstStyle/>
        <a:p>
          <a:endParaRPr lang="en-US"/>
        </a:p>
      </dgm:t>
    </dgm:pt>
    <dgm:pt modelId="{E0984841-CA31-4F74-82AB-C638E1DD787B}" type="sibTrans" cxnId="{453FAB4E-6177-472F-8600-08515BF3F40F}">
      <dgm:prSet/>
      <dgm:spPr/>
      <dgm:t>
        <a:bodyPr/>
        <a:lstStyle/>
        <a:p>
          <a:endParaRPr lang="en-US"/>
        </a:p>
      </dgm:t>
    </dgm:pt>
    <dgm:pt modelId="{FD25F4F6-89C2-43FD-A78D-619F6C880BB6}">
      <dgm:prSet phldrT="[Text]" custT="1"/>
      <dgm:spPr/>
      <dgm:t>
        <a:bodyPr/>
        <a:lstStyle/>
        <a:p>
          <a:r>
            <a:rPr lang="en-US" sz="2400" u="none" dirty="0"/>
            <a:t>Maximize Historical Information!</a:t>
          </a:r>
        </a:p>
      </dgm:t>
    </dgm:pt>
    <dgm:pt modelId="{BFAB39E6-3F27-4EA8-9058-C4C1B34B15BD}" type="parTrans" cxnId="{816E554B-A835-4943-A5E8-B65CF01EFE43}">
      <dgm:prSet/>
      <dgm:spPr/>
      <dgm:t>
        <a:bodyPr/>
        <a:lstStyle/>
        <a:p>
          <a:endParaRPr lang="en-US"/>
        </a:p>
      </dgm:t>
    </dgm:pt>
    <dgm:pt modelId="{BB18BBFC-A6E8-469C-A2C0-9F614A5C2BC4}" type="sibTrans" cxnId="{816E554B-A835-4943-A5E8-B65CF01EFE43}">
      <dgm:prSet/>
      <dgm:spPr/>
      <dgm:t>
        <a:bodyPr/>
        <a:lstStyle/>
        <a:p>
          <a:endParaRPr lang="en-US"/>
        </a:p>
      </dgm:t>
    </dgm:pt>
    <dgm:pt modelId="{A396A326-83D9-463F-A82E-15229B1EA943}" type="pres">
      <dgm:prSet presAssocID="{D7561072-FEC6-4132-8650-7F09D7B066DD}" presName="outerComposite" presStyleCnt="0">
        <dgm:presLayoutVars>
          <dgm:chMax val="5"/>
          <dgm:dir/>
          <dgm:resizeHandles val="exact"/>
        </dgm:presLayoutVars>
      </dgm:prSet>
      <dgm:spPr/>
    </dgm:pt>
    <dgm:pt modelId="{EA91E779-95B1-4792-93D1-ABC6C7B37CF1}" type="pres">
      <dgm:prSet presAssocID="{D7561072-FEC6-4132-8650-7F09D7B066DD}" presName="dummyMaxCanvas" presStyleCnt="0">
        <dgm:presLayoutVars/>
      </dgm:prSet>
      <dgm:spPr/>
    </dgm:pt>
    <dgm:pt modelId="{153649AC-8D65-474B-BB65-2FEEBCE186FF}" type="pres">
      <dgm:prSet presAssocID="{D7561072-FEC6-4132-8650-7F09D7B066DD}" presName="FourNodes_1" presStyleLbl="node1" presStyleIdx="0" presStyleCnt="4">
        <dgm:presLayoutVars>
          <dgm:bulletEnabled val="1"/>
        </dgm:presLayoutVars>
      </dgm:prSet>
      <dgm:spPr/>
    </dgm:pt>
    <dgm:pt modelId="{09338CC6-F366-4E09-88D4-1D2EBD79C4E3}" type="pres">
      <dgm:prSet presAssocID="{D7561072-FEC6-4132-8650-7F09D7B066DD}" presName="FourNodes_2" presStyleLbl="node1" presStyleIdx="1" presStyleCnt="4">
        <dgm:presLayoutVars>
          <dgm:bulletEnabled val="1"/>
        </dgm:presLayoutVars>
      </dgm:prSet>
      <dgm:spPr/>
    </dgm:pt>
    <dgm:pt modelId="{BD0F498A-39A0-40B1-B8CA-BC2C02F08E1C}" type="pres">
      <dgm:prSet presAssocID="{D7561072-FEC6-4132-8650-7F09D7B066DD}" presName="FourNodes_3" presStyleLbl="node1" presStyleIdx="2" presStyleCnt="4">
        <dgm:presLayoutVars>
          <dgm:bulletEnabled val="1"/>
        </dgm:presLayoutVars>
      </dgm:prSet>
      <dgm:spPr/>
    </dgm:pt>
    <dgm:pt modelId="{703F2213-E16A-410C-9DB1-0CA0A16E00A0}" type="pres">
      <dgm:prSet presAssocID="{D7561072-FEC6-4132-8650-7F09D7B066DD}" presName="FourNodes_4" presStyleLbl="node1" presStyleIdx="3" presStyleCnt="4">
        <dgm:presLayoutVars>
          <dgm:bulletEnabled val="1"/>
        </dgm:presLayoutVars>
      </dgm:prSet>
      <dgm:spPr/>
    </dgm:pt>
    <dgm:pt modelId="{71C84AF3-1122-4044-A273-7F1D49957179}" type="pres">
      <dgm:prSet presAssocID="{D7561072-FEC6-4132-8650-7F09D7B066DD}" presName="FourConn_1-2" presStyleLbl="fgAccFollowNode1" presStyleIdx="0" presStyleCnt="3">
        <dgm:presLayoutVars>
          <dgm:bulletEnabled val="1"/>
        </dgm:presLayoutVars>
      </dgm:prSet>
      <dgm:spPr/>
    </dgm:pt>
    <dgm:pt modelId="{60463794-A4B9-4453-B74A-06F22994DAAB}" type="pres">
      <dgm:prSet presAssocID="{D7561072-FEC6-4132-8650-7F09D7B066DD}" presName="FourConn_2-3" presStyleLbl="fgAccFollowNode1" presStyleIdx="1" presStyleCnt="3">
        <dgm:presLayoutVars>
          <dgm:bulletEnabled val="1"/>
        </dgm:presLayoutVars>
      </dgm:prSet>
      <dgm:spPr/>
    </dgm:pt>
    <dgm:pt modelId="{2D1F9DEC-C5C8-42F8-9882-9752D4CA56E8}" type="pres">
      <dgm:prSet presAssocID="{D7561072-FEC6-4132-8650-7F09D7B066DD}" presName="FourConn_3-4" presStyleLbl="fgAccFollowNode1" presStyleIdx="2" presStyleCnt="3">
        <dgm:presLayoutVars>
          <dgm:bulletEnabled val="1"/>
        </dgm:presLayoutVars>
      </dgm:prSet>
      <dgm:spPr/>
    </dgm:pt>
    <dgm:pt modelId="{CCAB4FC2-D962-41FD-AAC3-93A88E76E8BE}" type="pres">
      <dgm:prSet presAssocID="{D7561072-FEC6-4132-8650-7F09D7B066DD}" presName="FourNodes_1_text" presStyleLbl="node1" presStyleIdx="3" presStyleCnt="4">
        <dgm:presLayoutVars>
          <dgm:bulletEnabled val="1"/>
        </dgm:presLayoutVars>
      </dgm:prSet>
      <dgm:spPr/>
    </dgm:pt>
    <dgm:pt modelId="{565A831C-AA19-40AD-A403-C81EAD942040}" type="pres">
      <dgm:prSet presAssocID="{D7561072-FEC6-4132-8650-7F09D7B066DD}" presName="FourNodes_2_text" presStyleLbl="node1" presStyleIdx="3" presStyleCnt="4">
        <dgm:presLayoutVars>
          <dgm:bulletEnabled val="1"/>
        </dgm:presLayoutVars>
      </dgm:prSet>
      <dgm:spPr/>
    </dgm:pt>
    <dgm:pt modelId="{E5EE3742-FCE1-4F89-B5D0-189D19EBDB7F}" type="pres">
      <dgm:prSet presAssocID="{D7561072-FEC6-4132-8650-7F09D7B066DD}" presName="FourNodes_3_text" presStyleLbl="node1" presStyleIdx="3" presStyleCnt="4">
        <dgm:presLayoutVars>
          <dgm:bulletEnabled val="1"/>
        </dgm:presLayoutVars>
      </dgm:prSet>
      <dgm:spPr/>
    </dgm:pt>
    <dgm:pt modelId="{8CC24346-00ED-4E72-838B-2C26D97E2BB6}" type="pres">
      <dgm:prSet presAssocID="{D7561072-FEC6-4132-8650-7F09D7B066DD}" presName="FourNodes_4_text" presStyleLbl="node1" presStyleIdx="3" presStyleCnt="4">
        <dgm:presLayoutVars>
          <dgm:bulletEnabled val="1"/>
        </dgm:presLayoutVars>
      </dgm:prSet>
      <dgm:spPr/>
    </dgm:pt>
  </dgm:ptLst>
  <dgm:cxnLst>
    <dgm:cxn modelId="{6BC00F22-BFDF-40F5-8298-CDF0FCCEB17A}" type="presOf" srcId="{6BB896FA-20F9-471F-A893-ECC1B20A584A}" destId="{153649AC-8D65-474B-BB65-2FEEBCE186FF}" srcOrd="0" destOrd="0" presId="urn:microsoft.com/office/officeart/2005/8/layout/vProcess5"/>
    <dgm:cxn modelId="{2B368322-168D-4B87-9356-07EA159AA564}" type="presOf" srcId="{FD25F4F6-89C2-43FD-A78D-619F6C880BB6}" destId="{703F2213-E16A-410C-9DB1-0CA0A16E00A0}" srcOrd="0" destOrd="0" presId="urn:microsoft.com/office/officeart/2005/8/layout/vProcess5"/>
    <dgm:cxn modelId="{A809EA28-A713-4F99-9137-250DC25DDC2D}" srcId="{D7561072-FEC6-4132-8650-7F09D7B066DD}" destId="{6BB896FA-20F9-471F-A893-ECC1B20A584A}" srcOrd="0" destOrd="0" parTransId="{21E2D829-EA2B-41C0-8646-92DD9C46C417}" sibTransId="{728D31B1-7791-4CA0-8BC9-91BDA00404A7}"/>
    <dgm:cxn modelId="{75D3052C-08FA-406C-B208-287276A48192}" type="presOf" srcId="{BC8F7944-224A-481C-B231-8DD90C19242A}" destId="{E5EE3742-FCE1-4F89-B5D0-189D19EBDB7F}" srcOrd="1" destOrd="0" presId="urn:microsoft.com/office/officeart/2005/8/layout/vProcess5"/>
    <dgm:cxn modelId="{F6826A2C-4645-4805-AC5E-D685D6931484}" type="presOf" srcId="{FD25F4F6-89C2-43FD-A78D-619F6C880BB6}" destId="{8CC24346-00ED-4E72-838B-2C26D97E2BB6}" srcOrd="1" destOrd="0" presId="urn:microsoft.com/office/officeart/2005/8/layout/vProcess5"/>
    <dgm:cxn modelId="{C406D82C-0192-48CE-AD32-E78293E11573}" type="presOf" srcId="{DA7A1B7D-8F0E-49A3-8E23-B1A2C5625A1F}" destId="{565A831C-AA19-40AD-A403-C81EAD942040}" srcOrd="1" destOrd="0" presId="urn:microsoft.com/office/officeart/2005/8/layout/vProcess5"/>
    <dgm:cxn modelId="{EBE3EA34-E4E6-4BA0-AE9D-AA02FB8F76F7}" type="presOf" srcId="{6BB896FA-20F9-471F-A893-ECC1B20A584A}" destId="{CCAB4FC2-D962-41FD-AAC3-93A88E76E8BE}" srcOrd="1" destOrd="0" presId="urn:microsoft.com/office/officeart/2005/8/layout/vProcess5"/>
    <dgm:cxn modelId="{35A80D5D-0DC0-493A-B530-FA1F72E98E90}" type="presOf" srcId="{1ED8CAF6-B239-4257-B0C8-9E894C1A46A1}" destId="{60463794-A4B9-4453-B74A-06F22994DAAB}" srcOrd="0" destOrd="0" presId="urn:microsoft.com/office/officeart/2005/8/layout/vProcess5"/>
    <dgm:cxn modelId="{816E554B-A835-4943-A5E8-B65CF01EFE43}" srcId="{D7561072-FEC6-4132-8650-7F09D7B066DD}" destId="{FD25F4F6-89C2-43FD-A78D-619F6C880BB6}" srcOrd="3" destOrd="0" parTransId="{BFAB39E6-3F27-4EA8-9058-C4C1B34B15BD}" sibTransId="{BB18BBFC-A6E8-469C-A2C0-9F614A5C2BC4}"/>
    <dgm:cxn modelId="{453FAB4E-6177-472F-8600-08515BF3F40F}" srcId="{D7561072-FEC6-4132-8650-7F09D7B066DD}" destId="{BC8F7944-224A-481C-B231-8DD90C19242A}" srcOrd="2" destOrd="0" parTransId="{C4251639-34A5-41EB-8FE4-A5FE7FA8D85D}" sibTransId="{E0984841-CA31-4F74-82AB-C638E1DD787B}"/>
    <dgm:cxn modelId="{4FA99C8A-139B-4D0B-9E41-4ADC34973158}" type="presOf" srcId="{D7561072-FEC6-4132-8650-7F09D7B066DD}" destId="{A396A326-83D9-463F-A82E-15229B1EA943}" srcOrd="0" destOrd="0" presId="urn:microsoft.com/office/officeart/2005/8/layout/vProcess5"/>
    <dgm:cxn modelId="{59F6A294-B018-499B-96FE-1637E8AB496A}" type="presOf" srcId="{728D31B1-7791-4CA0-8BC9-91BDA00404A7}" destId="{71C84AF3-1122-4044-A273-7F1D49957179}" srcOrd="0" destOrd="0" presId="urn:microsoft.com/office/officeart/2005/8/layout/vProcess5"/>
    <dgm:cxn modelId="{92D23DAE-5153-4C8A-AF51-D752BC1A240A}" type="presOf" srcId="{BC8F7944-224A-481C-B231-8DD90C19242A}" destId="{BD0F498A-39A0-40B1-B8CA-BC2C02F08E1C}" srcOrd="0" destOrd="0" presId="urn:microsoft.com/office/officeart/2005/8/layout/vProcess5"/>
    <dgm:cxn modelId="{9A6EFEB1-7BBF-4873-8929-F45EBCC80D6D}" type="presOf" srcId="{E0984841-CA31-4F74-82AB-C638E1DD787B}" destId="{2D1F9DEC-C5C8-42F8-9882-9752D4CA56E8}" srcOrd="0" destOrd="0" presId="urn:microsoft.com/office/officeart/2005/8/layout/vProcess5"/>
    <dgm:cxn modelId="{CB3CE3C1-B8DA-4CEB-9287-8CDF8700DA5A}" type="presOf" srcId="{DA7A1B7D-8F0E-49A3-8E23-B1A2C5625A1F}" destId="{09338CC6-F366-4E09-88D4-1D2EBD79C4E3}" srcOrd="0" destOrd="0" presId="urn:microsoft.com/office/officeart/2005/8/layout/vProcess5"/>
    <dgm:cxn modelId="{F6CE05CA-80B6-466F-8921-2D413C086D37}" srcId="{D7561072-FEC6-4132-8650-7F09D7B066DD}" destId="{DA7A1B7D-8F0E-49A3-8E23-B1A2C5625A1F}" srcOrd="1" destOrd="0" parTransId="{A0F73662-2FDC-43C5-9589-D100C4030CD3}" sibTransId="{1ED8CAF6-B239-4257-B0C8-9E894C1A46A1}"/>
    <dgm:cxn modelId="{E1B75132-188A-4795-8945-2F00C6054A93}" type="presParOf" srcId="{A396A326-83D9-463F-A82E-15229B1EA943}" destId="{EA91E779-95B1-4792-93D1-ABC6C7B37CF1}" srcOrd="0" destOrd="0" presId="urn:microsoft.com/office/officeart/2005/8/layout/vProcess5"/>
    <dgm:cxn modelId="{AF8A64A3-79B3-4345-AD5C-0A5BD6BC3E56}" type="presParOf" srcId="{A396A326-83D9-463F-A82E-15229B1EA943}" destId="{153649AC-8D65-474B-BB65-2FEEBCE186FF}" srcOrd="1" destOrd="0" presId="urn:microsoft.com/office/officeart/2005/8/layout/vProcess5"/>
    <dgm:cxn modelId="{8B346773-4021-48AA-B513-3460A0933E4D}" type="presParOf" srcId="{A396A326-83D9-463F-A82E-15229B1EA943}" destId="{09338CC6-F366-4E09-88D4-1D2EBD79C4E3}" srcOrd="2" destOrd="0" presId="urn:microsoft.com/office/officeart/2005/8/layout/vProcess5"/>
    <dgm:cxn modelId="{348227A6-089D-4B29-A662-DE822D6ADF40}" type="presParOf" srcId="{A396A326-83D9-463F-A82E-15229B1EA943}" destId="{BD0F498A-39A0-40B1-B8CA-BC2C02F08E1C}" srcOrd="3" destOrd="0" presId="urn:microsoft.com/office/officeart/2005/8/layout/vProcess5"/>
    <dgm:cxn modelId="{4CDC56EB-3D28-41A5-A421-060A0EACFAB9}" type="presParOf" srcId="{A396A326-83D9-463F-A82E-15229B1EA943}" destId="{703F2213-E16A-410C-9DB1-0CA0A16E00A0}" srcOrd="4" destOrd="0" presId="urn:microsoft.com/office/officeart/2005/8/layout/vProcess5"/>
    <dgm:cxn modelId="{536157BA-3B3B-4207-AD4E-42DD29658164}" type="presParOf" srcId="{A396A326-83D9-463F-A82E-15229B1EA943}" destId="{71C84AF3-1122-4044-A273-7F1D49957179}" srcOrd="5" destOrd="0" presId="urn:microsoft.com/office/officeart/2005/8/layout/vProcess5"/>
    <dgm:cxn modelId="{DD7F5FE7-6FFE-4216-A4BA-9D88648AA0DD}" type="presParOf" srcId="{A396A326-83D9-463F-A82E-15229B1EA943}" destId="{60463794-A4B9-4453-B74A-06F22994DAAB}" srcOrd="6" destOrd="0" presId="urn:microsoft.com/office/officeart/2005/8/layout/vProcess5"/>
    <dgm:cxn modelId="{4BBA4D42-A212-4C12-89A7-8311406D2134}" type="presParOf" srcId="{A396A326-83D9-463F-A82E-15229B1EA943}" destId="{2D1F9DEC-C5C8-42F8-9882-9752D4CA56E8}" srcOrd="7" destOrd="0" presId="urn:microsoft.com/office/officeart/2005/8/layout/vProcess5"/>
    <dgm:cxn modelId="{92D2BD05-B4A0-4CBC-ABEF-D199624621B7}" type="presParOf" srcId="{A396A326-83D9-463F-A82E-15229B1EA943}" destId="{CCAB4FC2-D962-41FD-AAC3-93A88E76E8BE}" srcOrd="8" destOrd="0" presId="urn:microsoft.com/office/officeart/2005/8/layout/vProcess5"/>
    <dgm:cxn modelId="{398C6F1F-0722-499F-ABF9-7F7EC803345B}" type="presParOf" srcId="{A396A326-83D9-463F-A82E-15229B1EA943}" destId="{565A831C-AA19-40AD-A403-C81EAD942040}" srcOrd="9" destOrd="0" presId="urn:microsoft.com/office/officeart/2005/8/layout/vProcess5"/>
    <dgm:cxn modelId="{74AC769A-387A-44A6-A671-E7A3D806DBF7}" type="presParOf" srcId="{A396A326-83D9-463F-A82E-15229B1EA943}" destId="{E5EE3742-FCE1-4F89-B5D0-189D19EBDB7F}" srcOrd="10" destOrd="0" presId="urn:microsoft.com/office/officeart/2005/8/layout/vProcess5"/>
    <dgm:cxn modelId="{7061F5B5-48C5-491A-B8AD-83296F1581AD}" type="presParOf" srcId="{A396A326-83D9-463F-A82E-15229B1EA943}" destId="{8CC24346-00ED-4E72-838B-2C26D97E2BB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649AC-8D65-474B-BB65-2FEEBCE186FF}">
      <dsp:nvSpPr>
        <dsp:cNvPr id="0" name=""/>
        <dsp:cNvSpPr/>
      </dsp:nvSpPr>
      <dsp:spPr>
        <a:xfrm>
          <a:off x="0" y="0"/>
          <a:ext cx="6279097" cy="9346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Leverage Retrospective Information into Prospective Studies</a:t>
          </a:r>
        </a:p>
      </dsp:txBody>
      <dsp:txXfrm>
        <a:off x="27375" y="27375"/>
        <a:ext cx="5191544" cy="879913"/>
      </dsp:txXfrm>
    </dsp:sp>
    <dsp:sp modelId="{09338CC6-F366-4E09-88D4-1D2EBD79C4E3}">
      <dsp:nvSpPr>
        <dsp:cNvPr id="0" name=""/>
        <dsp:cNvSpPr/>
      </dsp:nvSpPr>
      <dsp:spPr>
        <a:xfrm>
          <a:off x="525874" y="1104602"/>
          <a:ext cx="6279097" cy="9346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Evolve Existing Adaptive Designs</a:t>
          </a:r>
        </a:p>
      </dsp:txBody>
      <dsp:txXfrm>
        <a:off x="553249" y="1131977"/>
        <a:ext cx="5090941" cy="879913"/>
      </dsp:txXfrm>
    </dsp:sp>
    <dsp:sp modelId="{BD0F498A-39A0-40B1-B8CA-BC2C02F08E1C}">
      <dsp:nvSpPr>
        <dsp:cNvPr id="0" name=""/>
        <dsp:cNvSpPr/>
      </dsp:nvSpPr>
      <dsp:spPr>
        <a:xfrm>
          <a:off x="1043899" y="2209205"/>
          <a:ext cx="6279097" cy="9346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Provide Confidence in Data Exchangeability</a:t>
          </a:r>
        </a:p>
      </dsp:txBody>
      <dsp:txXfrm>
        <a:off x="1071274" y="2236580"/>
        <a:ext cx="5098790" cy="879913"/>
      </dsp:txXfrm>
    </dsp:sp>
    <dsp:sp modelId="{703F2213-E16A-410C-9DB1-0CA0A16E00A0}">
      <dsp:nvSpPr>
        <dsp:cNvPr id="0" name=""/>
        <dsp:cNvSpPr/>
      </dsp:nvSpPr>
      <dsp:spPr>
        <a:xfrm>
          <a:off x="1569774" y="3313808"/>
          <a:ext cx="6279097" cy="9346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u="none" kern="1200" dirty="0"/>
            <a:t>Maximize Historical Information!</a:t>
          </a:r>
        </a:p>
      </dsp:txBody>
      <dsp:txXfrm>
        <a:off x="1597149" y="3341183"/>
        <a:ext cx="5090941" cy="879913"/>
      </dsp:txXfrm>
    </dsp:sp>
    <dsp:sp modelId="{71C84AF3-1122-4044-A273-7F1D49957179}">
      <dsp:nvSpPr>
        <dsp:cNvPr id="0" name=""/>
        <dsp:cNvSpPr/>
      </dsp:nvSpPr>
      <dsp:spPr>
        <a:xfrm>
          <a:off x="5671566" y="715867"/>
          <a:ext cx="607531" cy="60753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5808260" y="715867"/>
        <a:ext cx="334143" cy="457167"/>
      </dsp:txXfrm>
    </dsp:sp>
    <dsp:sp modelId="{60463794-A4B9-4453-B74A-06F22994DAAB}">
      <dsp:nvSpPr>
        <dsp:cNvPr id="0" name=""/>
        <dsp:cNvSpPr/>
      </dsp:nvSpPr>
      <dsp:spPr>
        <a:xfrm>
          <a:off x="6197440" y="1820470"/>
          <a:ext cx="607531" cy="60753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6334134" y="1820470"/>
        <a:ext cx="334143" cy="457167"/>
      </dsp:txXfrm>
    </dsp:sp>
    <dsp:sp modelId="{2D1F9DEC-C5C8-42F8-9882-9752D4CA56E8}">
      <dsp:nvSpPr>
        <dsp:cNvPr id="0" name=""/>
        <dsp:cNvSpPr/>
      </dsp:nvSpPr>
      <dsp:spPr>
        <a:xfrm>
          <a:off x="6715466" y="2925072"/>
          <a:ext cx="607531" cy="60753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6852160" y="2925072"/>
        <a:ext cx="334143" cy="45716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0.09451</cdr:x>
      <cdr:y>0.26867</cdr:y>
    </cdr:from>
    <cdr:to>
      <cdr:x>0.18495</cdr:x>
      <cdr:y>0.82798</cdr:y>
    </cdr:to>
    <cdr:sp macro="" textlink="">
      <cdr:nvSpPr>
        <cdr:cNvPr id="2" name="TextBox 1"/>
        <cdr:cNvSpPr txBox="1"/>
      </cdr:nvSpPr>
      <cdr:spPr>
        <a:xfrm xmlns:a="http://schemas.openxmlformats.org/drawingml/2006/main">
          <a:off x="337235" y="624420"/>
          <a:ext cx="322729" cy="1299882"/>
        </a:xfrm>
        <a:prstGeom xmlns:a="http://schemas.openxmlformats.org/drawingml/2006/main" prst="rect">
          <a:avLst/>
        </a:prstGeom>
      </cdr:spPr>
      <cdr:txBody>
        <a:bodyPr xmlns:a="http://schemas.openxmlformats.org/drawingml/2006/main" vertOverflow="clip" vert="vert" wrap="square" rtlCol="0"/>
        <a:lstStyle xmlns:a="http://schemas.openxmlformats.org/drawingml/2006/main"/>
        <a:p xmlns:a="http://schemas.openxmlformats.org/drawingml/2006/main">
          <a:r>
            <a:rPr lang="en-US" sz="1100" dirty="0">
              <a:solidFill>
                <a:schemeClr val="bg1"/>
              </a:solidFill>
            </a:rPr>
            <a:t>Human Patients</a:t>
          </a:r>
        </a:p>
      </cdr:txBody>
    </cdr:sp>
  </cdr:relSizeAnchor>
  <cdr:relSizeAnchor xmlns:cdr="http://schemas.openxmlformats.org/drawingml/2006/chartDrawing">
    <cdr:from>
      <cdr:x>0.81862</cdr:x>
      <cdr:y>0.11645</cdr:y>
    </cdr:from>
    <cdr:to>
      <cdr:x>0.90906</cdr:x>
      <cdr:y>0.67576</cdr:y>
    </cdr:to>
    <cdr:sp macro="" textlink="">
      <cdr:nvSpPr>
        <cdr:cNvPr id="3" name="TextBox 1"/>
        <cdr:cNvSpPr txBox="1"/>
      </cdr:nvSpPr>
      <cdr:spPr>
        <a:xfrm xmlns:a="http://schemas.openxmlformats.org/drawingml/2006/main">
          <a:off x="2921049" y="270650"/>
          <a:ext cx="322729" cy="1299882"/>
        </a:xfrm>
        <a:prstGeom xmlns:a="http://schemas.openxmlformats.org/drawingml/2006/main" prst="rect">
          <a:avLst/>
        </a:prstGeom>
      </cdr:spPr>
      <cdr:txBody>
        <a:bodyPr xmlns:a="http://schemas.openxmlformats.org/drawingml/2006/main" vert="vert"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dirty="0">
              <a:solidFill>
                <a:schemeClr val="bg1"/>
              </a:solidFill>
            </a:rPr>
            <a:t>Virtual</a:t>
          </a:r>
          <a:r>
            <a:rPr lang="en-US" sz="1100" dirty="0">
              <a:solidFill>
                <a:schemeClr val="bg1"/>
              </a:solidFill>
            </a:rPr>
            <a:t> Patients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2CFB08BF-566C-43DA-AC11-E8424FE5D99A}" type="datetimeFigureOut">
              <a:rPr lang="en-US" smtClean="0"/>
              <a:t>5/22/2018</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5E5DC2B-8C20-4E64-BDD5-CCA38065CA34}" type="slidenum">
              <a:rPr lang="en-US" smtClean="0"/>
              <a:t>‹#›</a:t>
            </a:fld>
            <a:endParaRPr lang="en-US"/>
          </a:p>
        </p:txBody>
      </p:sp>
    </p:spTree>
    <p:extLst>
      <p:ext uri="{BB962C8B-B14F-4D97-AF65-F5344CB8AC3E}">
        <p14:creationId xmlns:p14="http://schemas.microsoft.com/office/powerpoint/2010/main" val="1429483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E5DC2B-8C20-4E64-BDD5-CCA38065CA34}" type="slidenum">
              <a:rPr lang="en-US" smtClean="0"/>
              <a:t>1</a:t>
            </a:fld>
            <a:endParaRPr lang="en-US"/>
          </a:p>
        </p:txBody>
      </p:sp>
    </p:spTree>
    <p:extLst>
      <p:ext uri="{BB962C8B-B14F-4D97-AF65-F5344CB8AC3E}">
        <p14:creationId xmlns:p14="http://schemas.microsoft.com/office/powerpoint/2010/main" val="2657779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E5DC2B-8C20-4E64-BDD5-CCA38065CA34}" type="slidenum">
              <a:rPr lang="en-US" smtClean="0"/>
              <a:t>5</a:t>
            </a:fld>
            <a:endParaRPr lang="en-US"/>
          </a:p>
        </p:txBody>
      </p:sp>
    </p:spTree>
    <p:extLst>
      <p:ext uri="{BB962C8B-B14F-4D97-AF65-F5344CB8AC3E}">
        <p14:creationId xmlns:p14="http://schemas.microsoft.com/office/powerpoint/2010/main" val="1363643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E5DC2B-8C20-4E64-BDD5-CCA38065CA3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1872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E5DC2B-8C20-4E64-BDD5-CCA38065CA3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285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Evidence</a:t>
            </a:r>
            <a:r>
              <a:rPr lang="en-US" baseline="0"/>
              <a:t> generation.</a:t>
            </a:r>
          </a:p>
          <a:p>
            <a:endParaRPr lang="en-US"/>
          </a:p>
        </p:txBody>
      </p:sp>
      <p:sp>
        <p:nvSpPr>
          <p:cNvPr id="4" name="Slide Number Placeholder 3"/>
          <p:cNvSpPr>
            <a:spLocks noGrp="1"/>
          </p:cNvSpPr>
          <p:nvPr>
            <p:ph type="sldNum" sz="quarter" idx="10"/>
          </p:nvPr>
        </p:nvSpPr>
        <p:spPr/>
        <p:txBody>
          <a:bodyPr/>
          <a:lstStyle/>
          <a:p>
            <a:fld id="{65CD105A-8E08-435B-B21C-36FCECB8B4C0}"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414141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B142F-4DE9-4763-B455-627DA380614A}" type="slidenum">
              <a:rPr lang="en-US" smtClean="0"/>
              <a:t>15</a:t>
            </a:fld>
            <a:endParaRPr lang="en-US"/>
          </a:p>
        </p:txBody>
      </p:sp>
    </p:spTree>
    <p:extLst>
      <p:ext uri="{BB962C8B-B14F-4D97-AF65-F5344CB8AC3E}">
        <p14:creationId xmlns:p14="http://schemas.microsoft.com/office/powerpoint/2010/main" val="130526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34E781-BACE-4308-A5F6-48BC80DDBF27}" type="slidenum">
              <a:rPr lang="en-US"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2431825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E5DC2B-8C20-4E64-BDD5-CCA38065CA34}" type="slidenum">
              <a:rPr lang="en-US" smtClean="0"/>
              <a:t>21</a:t>
            </a:fld>
            <a:endParaRPr lang="en-US"/>
          </a:p>
        </p:txBody>
      </p:sp>
    </p:spTree>
    <p:extLst>
      <p:ext uri="{BB962C8B-B14F-4D97-AF65-F5344CB8AC3E}">
        <p14:creationId xmlns:p14="http://schemas.microsoft.com/office/powerpoint/2010/main" val="3363618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7.xml"/><Relationship Id="rId4" Type="http://schemas.openxmlformats.org/officeDocument/2006/relationships/image" Target="../media/image35.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7.xml"/><Relationship Id="rId4" Type="http://schemas.openxmlformats.org/officeDocument/2006/relationships/image" Target="../media/image35.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7.xml"/><Relationship Id="rId4" Type="http://schemas.openxmlformats.org/officeDocument/2006/relationships/image" Target="../media/image35.png"/></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8.xml"/><Relationship Id="rId4" Type="http://schemas.openxmlformats.org/officeDocument/2006/relationships/image" Target="../media/image35.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8.xml"/><Relationship Id="rId4" Type="http://schemas.openxmlformats.org/officeDocument/2006/relationships/image" Target="../media/image35.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 Id="rId4" Type="http://schemas.openxmlformats.org/officeDocument/2006/relationships/image" Target="../media/image11.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2.xml"/><Relationship Id="rId4" Type="http://schemas.openxmlformats.org/officeDocument/2006/relationships/image" Target="../media/image3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2.xml"/><Relationship Id="rId4" Type="http://schemas.openxmlformats.org/officeDocument/2006/relationships/image" Target="../media/image3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2.xml"/><Relationship Id="rId4" Type="http://schemas.openxmlformats.org/officeDocument/2006/relationships/image" Target="../media/image3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2.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5.xml"/><Relationship Id="rId4" Type="http://schemas.openxmlformats.org/officeDocument/2006/relationships/image" Target="../media/image3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5.xml"/><Relationship Id="rId4" Type="http://schemas.openxmlformats.org/officeDocument/2006/relationships/image" Target="../media/image3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6.xml"/><Relationship Id="rId4" Type="http://schemas.openxmlformats.org/officeDocument/2006/relationships/image" Target="../media/image35.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6.xml"/><Relationship Id="rId4" Type="http://schemas.openxmlformats.org/officeDocument/2006/relationships/image" Target="../media/image35.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Master" Target="../slideMasters/slideMaster6.xml"/><Relationship Id="rId4" Type="http://schemas.openxmlformats.org/officeDocument/2006/relationships/image" Target="../media/image3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7.xml"/><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7.xml"/><Relationship Id="rId4" Type="http://schemas.openxmlformats.org/officeDocument/2006/relationships/image" Target="../media/image20.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Master" Target="../slideMasters/slideMaster7.xml"/><Relationship Id="rId4" Type="http://schemas.openxmlformats.org/officeDocument/2006/relationships/image" Target="../media/image21.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2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7.xml"/><Relationship Id="rId4" Type="http://schemas.openxmlformats.org/officeDocument/2006/relationships/image" Target="../media/image2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6"/>
          </a:xfrm>
          <a:prstGeom prst="rect">
            <a:avLst/>
          </a:prstGeom>
        </p:spPr>
      </p:pic>
    </p:spTree>
    <p:extLst>
      <p:ext uri="{BB962C8B-B14F-4D97-AF65-F5344CB8AC3E}">
        <p14:creationId xmlns:p14="http://schemas.microsoft.com/office/powerpoint/2010/main" val="859605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 Blue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3"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4" y="6228779"/>
            <a:ext cx="1160321" cy="350371"/>
          </a:xfrm>
          <a:prstGeom prst="rect">
            <a:avLst/>
          </a:prstGeom>
        </p:spPr>
      </p:pic>
    </p:spTree>
    <p:extLst>
      <p:ext uri="{BB962C8B-B14F-4D97-AF65-F5344CB8AC3E}">
        <p14:creationId xmlns:p14="http://schemas.microsoft.com/office/powerpoint/2010/main" val="98807928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Project Overview">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1" name="Text Placeholder 3"/>
          <p:cNvSpPr>
            <a:spLocks noGrp="1"/>
          </p:cNvSpPr>
          <p:nvPr>
            <p:ph type="body" sz="quarter" idx="13" hasCustomPrompt="1"/>
          </p:nvPr>
        </p:nvSpPr>
        <p:spPr>
          <a:xfrm>
            <a:off x="406842" y="1947972"/>
            <a:ext cx="4165158" cy="2114464"/>
          </a:xfrm>
          <a:ln>
            <a:noFill/>
          </a:ln>
        </p:spPr>
        <p:txBody>
          <a:bodyPr>
            <a:normAutofit/>
          </a:bodyPr>
          <a:lstStyle>
            <a:lvl1pPr>
              <a:defRPr sz="1600"/>
            </a:lvl1pPr>
          </a:lstStyle>
          <a:p>
            <a:pPr lvl="0"/>
            <a:r>
              <a:rPr lang="en-US" dirty="0"/>
              <a:t>This Box if for a short tagline version of the Vision</a:t>
            </a:r>
          </a:p>
          <a:p>
            <a:pPr lvl="0"/>
            <a:r>
              <a:rPr lang="en-US" dirty="0"/>
              <a:t>Remove bullet throughout this document as needed for clarity</a:t>
            </a:r>
          </a:p>
          <a:p>
            <a:pPr lvl="0"/>
            <a:endParaRPr lang="en-US" dirty="0"/>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24" name="Text Placeholder 3"/>
          <p:cNvSpPr>
            <a:spLocks noGrp="1"/>
          </p:cNvSpPr>
          <p:nvPr>
            <p:ph type="body" sz="quarter" idx="18" hasCustomPrompt="1"/>
          </p:nvPr>
        </p:nvSpPr>
        <p:spPr>
          <a:xfrm>
            <a:off x="406842" y="4518100"/>
            <a:ext cx="4165158" cy="2114464"/>
          </a:xfrm>
          <a:ln>
            <a:noFill/>
          </a:ln>
        </p:spPr>
        <p:txBody>
          <a:bodyPr>
            <a:normAutofit/>
          </a:bodyPr>
          <a:lstStyle>
            <a:lvl1pPr>
              <a:defRPr sz="1600"/>
            </a:lvl1pPr>
          </a:lstStyle>
          <a:p>
            <a:pPr lvl="0"/>
            <a:r>
              <a:rPr lang="en-US" dirty="0"/>
              <a:t>Top Project Priorities</a:t>
            </a:r>
          </a:p>
        </p:txBody>
      </p:sp>
      <p:sp>
        <p:nvSpPr>
          <p:cNvPr id="3" name="Rectangle 2"/>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3"/>
          <p:cNvSpPr>
            <a:spLocks noGrp="1"/>
          </p:cNvSpPr>
          <p:nvPr>
            <p:ph type="body" sz="quarter" idx="20" hasCustomPrompt="1"/>
          </p:nvPr>
        </p:nvSpPr>
        <p:spPr>
          <a:xfrm>
            <a:off x="4572000" y="1947972"/>
            <a:ext cx="4165158" cy="2114464"/>
          </a:xfrm>
          <a:ln>
            <a:noFill/>
          </a:ln>
        </p:spPr>
        <p:txBody>
          <a:bodyPr>
            <a:normAutofit/>
          </a:bodyPr>
          <a:lstStyle>
            <a:lvl1pPr>
              <a:defRPr sz="1600"/>
            </a:lvl1pPr>
          </a:lstStyle>
          <a:p>
            <a:pPr lvl="0"/>
            <a:r>
              <a:rPr lang="en-US" dirty="0"/>
              <a:t>This box is for listing the Board Champion, PI, and Project Manager.  Add a pie chart to show the member type distribution of the Steering Committee or the entire Project Team</a:t>
            </a:r>
          </a:p>
        </p:txBody>
      </p:sp>
      <p:sp>
        <p:nvSpPr>
          <p:cNvPr id="29" name="Text Placeholder 3"/>
          <p:cNvSpPr>
            <a:spLocks noGrp="1"/>
          </p:cNvSpPr>
          <p:nvPr>
            <p:ph type="body" sz="quarter" idx="22" hasCustomPrompt="1"/>
          </p:nvPr>
        </p:nvSpPr>
        <p:spPr>
          <a:xfrm>
            <a:off x="4572000" y="4518100"/>
            <a:ext cx="4165158" cy="2114464"/>
          </a:xfrm>
          <a:ln>
            <a:noFill/>
          </a:ln>
        </p:spPr>
        <p:txBody>
          <a:bodyPr>
            <a:normAutofit/>
          </a:bodyPr>
          <a:lstStyle>
            <a:lvl1pPr marL="182880" marR="0" indent="-18288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sz="1600"/>
            </a:lvl1pPr>
          </a:lstStyle>
          <a:p>
            <a:pPr marL="182880" marR="0" lvl="0" indent="-18288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dirty="0"/>
              <a:t>List accomplishments since the last BOD meeting</a:t>
            </a:r>
          </a:p>
        </p:txBody>
      </p:sp>
      <p:sp>
        <p:nvSpPr>
          <p:cNvPr id="30" name="Rectangle 2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06842" y="1492308"/>
            <a:ext cx="4165158" cy="369332"/>
          </a:xfrm>
          <a:prstGeom prst="rect">
            <a:avLst/>
          </a:prstGeom>
          <a:noFill/>
        </p:spPr>
        <p:txBody>
          <a:bodyPr wrap="square" rtlCol="0">
            <a:spAutoFit/>
          </a:bodyPr>
          <a:lstStyle/>
          <a:p>
            <a:r>
              <a:rPr lang="en-US" b="1" dirty="0">
                <a:solidFill>
                  <a:srgbClr val="1F497D"/>
                </a:solidFill>
              </a:rPr>
              <a:t>Vision</a:t>
            </a:r>
          </a:p>
        </p:txBody>
      </p:sp>
      <p:sp>
        <p:nvSpPr>
          <p:cNvPr id="19" name="TextBox 18"/>
          <p:cNvSpPr txBox="1"/>
          <p:nvPr/>
        </p:nvSpPr>
        <p:spPr>
          <a:xfrm>
            <a:off x="4572000" y="1535405"/>
            <a:ext cx="4165158" cy="369332"/>
          </a:xfrm>
          <a:prstGeom prst="rect">
            <a:avLst/>
          </a:prstGeom>
          <a:noFill/>
        </p:spPr>
        <p:txBody>
          <a:bodyPr wrap="square" rtlCol="0">
            <a:spAutoFit/>
          </a:bodyPr>
          <a:lstStyle/>
          <a:p>
            <a:r>
              <a:rPr lang="en-US" b="1" dirty="0">
                <a:solidFill>
                  <a:srgbClr val="1F497D"/>
                </a:solidFill>
              </a:rPr>
              <a:t>Structure</a:t>
            </a:r>
          </a:p>
        </p:txBody>
      </p:sp>
      <p:sp>
        <p:nvSpPr>
          <p:cNvPr id="20" name="TextBox 19"/>
          <p:cNvSpPr txBox="1"/>
          <p:nvPr/>
        </p:nvSpPr>
        <p:spPr>
          <a:xfrm>
            <a:off x="406842" y="4105533"/>
            <a:ext cx="4165158" cy="369332"/>
          </a:xfrm>
          <a:prstGeom prst="rect">
            <a:avLst/>
          </a:prstGeom>
          <a:noFill/>
        </p:spPr>
        <p:txBody>
          <a:bodyPr wrap="square" rtlCol="0">
            <a:spAutoFit/>
          </a:bodyPr>
          <a:lstStyle/>
          <a:p>
            <a:r>
              <a:rPr lang="en-US" b="1" dirty="0">
                <a:solidFill>
                  <a:srgbClr val="1F497D"/>
                </a:solidFill>
              </a:rPr>
              <a:t>Priorities</a:t>
            </a:r>
          </a:p>
        </p:txBody>
      </p:sp>
      <p:sp>
        <p:nvSpPr>
          <p:cNvPr id="21" name="TextBox 20"/>
          <p:cNvSpPr txBox="1"/>
          <p:nvPr/>
        </p:nvSpPr>
        <p:spPr>
          <a:xfrm>
            <a:off x="4572000" y="4105533"/>
            <a:ext cx="4165158"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2"/>
                </a:solidFill>
                <a:latin typeface="Arial" panose="020B0604020202020204" pitchFamily="34" charset="0"/>
                <a:cs typeface="Arial" panose="020B0604020202020204" pitchFamily="34" charset="0"/>
              </a:rPr>
              <a:t>Accomplishments from</a:t>
            </a:r>
            <a:r>
              <a:rPr lang="en-US" b="1" baseline="0" dirty="0">
                <a:solidFill>
                  <a:schemeClr val="tx2"/>
                </a:solidFill>
                <a:latin typeface="Arial" panose="020B0604020202020204" pitchFamily="34" charset="0"/>
                <a:cs typeface="Arial" panose="020B0604020202020204" pitchFamily="34" charset="0"/>
              </a:rPr>
              <a:t> Past Quarter</a:t>
            </a:r>
            <a:endParaRPr lang="en-US" b="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003289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4" name="TextBox 3"/>
          <p:cNvSpPr txBox="1"/>
          <p:nvPr/>
        </p:nvSpPr>
        <p:spPr>
          <a:xfrm>
            <a:off x="465038" y="506839"/>
            <a:ext cx="7790688" cy="369332"/>
          </a:xfrm>
          <a:prstGeom prst="rect">
            <a:avLst/>
          </a:prstGeom>
          <a:solidFill>
            <a:schemeClr val="tx2"/>
          </a:solidFill>
        </p:spPr>
        <p:txBody>
          <a:bodyPr wrap="square" rtlCol="0">
            <a:spAutoFit/>
          </a:bodyPr>
          <a:lstStyle/>
          <a:p>
            <a:r>
              <a:rPr lang="en-US" dirty="0">
                <a:solidFill>
                  <a:schemeClr val="bg1"/>
                </a:solidFill>
              </a:rPr>
              <a:t>This is the blue color used for text: R</a:t>
            </a:r>
            <a:r>
              <a:rPr lang="en-US" baseline="0" dirty="0">
                <a:solidFill>
                  <a:schemeClr val="bg1"/>
                </a:solidFill>
              </a:rPr>
              <a:t>31, G83, B132</a:t>
            </a:r>
            <a:endParaRPr lang="en-US" dirty="0">
              <a:solidFill>
                <a:schemeClr val="bg1"/>
              </a:solidFill>
            </a:endParaRPr>
          </a:p>
        </p:txBody>
      </p:sp>
      <p:sp>
        <p:nvSpPr>
          <p:cNvPr id="5" name="TextBox 4"/>
          <p:cNvSpPr txBox="1"/>
          <p:nvPr/>
        </p:nvSpPr>
        <p:spPr>
          <a:xfrm>
            <a:off x="465038" y="1545170"/>
            <a:ext cx="7790688" cy="369332"/>
          </a:xfrm>
          <a:prstGeom prst="rect">
            <a:avLst/>
          </a:prstGeom>
          <a:solidFill>
            <a:srgbClr val="717174"/>
          </a:solidFill>
        </p:spPr>
        <p:txBody>
          <a:bodyPr wrap="square" rtlCol="0">
            <a:spAutoFit/>
          </a:bodyPr>
          <a:lstStyle/>
          <a:p>
            <a:r>
              <a:rPr lang="en-US" dirty="0">
                <a:solidFill>
                  <a:schemeClr val="bg1"/>
                </a:solidFill>
              </a:rPr>
              <a:t>This is the gray color used for text: R113</a:t>
            </a:r>
            <a:r>
              <a:rPr lang="en-US" baseline="0" dirty="0">
                <a:solidFill>
                  <a:schemeClr val="bg1"/>
                </a:solidFill>
              </a:rPr>
              <a:t>, G113, B113</a:t>
            </a:r>
            <a:endParaRPr lang="en-US" dirty="0">
              <a:solidFill>
                <a:schemeClr val="bg1"/>
              </a:solidFill>
            </a:endParaRPr>
          </a:p>
        </p:txBody>
      </p:sp>
      <p:sp>
        <p:nvSpPr>
          <p:cNvPr id="12" name="TextBox 3"/>
          <p:cNvSpPr txBox="1"/>
          <p:nvPr/>
        </p:nvSpPr>
        <p:spPr>
          <a:xfrm>
            <a:off x="465038" y="4660163"/>
            <a:ext cx="7790688" cy="369332"/>
          </a:xfrm>
          <a:prstGeom prst="rect">
            <a:avLst/>
          </a:prstGeom>
          <a:solidFill>
            <a:srgbClr val="005CA8"/>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blue color used in the image: R0</a:t>
            </a:r>
            <a:r>
              <a:rPr lang="en-US" baseline="0" dirty="0">
                <a:solidFill>
                  <a:schemeClr val="bg1"/>
                </a:solidFill>
              </a:rPr>
              <a:t>, G92, B168</a:t>
            </a:r>
            <a:endParaRPr lang="en-US" dirty="0">
              <a:solidFill>
                <a:schemeClr val="bg1"/>
              </a:solidFill>
            </a:endParaRPr>
          </a:p>
        </p:txBody>
      </p:sp>
      <p:sp>
        <p:nvSpPr>
          <p:cNvPr id="13" name="TextBox 3"/>
          <p:cNvSpPr txBox="1"/>
          <p:nvPr/>
        </p:nvSpPr>
        <p:spPr>
          <a:xfrm>
            <a:off x="465038" y="2583501"/>
            <a:ext cx="7790688" cy="369332"/>
          </a:xfrm>
          <a:prstGeom prst="rect">
            <a:avLst/>
          </a:prstGeom>
          <a:solidFill>
            <a:srgbClr val="ED7923"/>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orange color used in the image: R237</a:t>
            </a:r>
            <a:r>
              <a:rPr lang="en-US" baseline="0" dirty="0">
                <a:solidFill>
                  <a:schemeClr val="bg1"/>
                </a:solidFill>
              </a:rPr>
              <a:t>, G121, B35</a:t>
            </a:r>
            <a:endParaRPr lang="en-US" dirty="0">
              <a:solidFill>
                <a:schemeClr val="bg1"/>
              </a:solidFill>
            </a:endParaRPr>
          </a:p>
        </p:txBody>
      </p:sp>
      <p:sp>
        <p:nvSpPr>
          <p:cNvPr id="14" name="TextBox 3"/>
          <p:cNvSpPr txBox="1"/>
          <p:nvPr/>
        </p:nvSpPr>
        <p:spPr>
          <a:xfrm>
            <a:off x="465038" y="3621832"/>
            <a:ext cx="7790688" cy="369332"/>
          </a:xfrm>
          <a:prstGeom prst="rect">
            <a:avLst/>
          </a:prstGeom>
          <a:solidFill>
            <a:srgbClr val="3EB049"/>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green</a:t>
            </a:r>
            <a:r>
              <a:rPr lang="en-US" baseline="0" dirty="0">
                <a:solidFill>
                  <a:schemeClr val="bg1"/>
                </a:solidFill>
              </a:rPr>
              <a:t> </a:t>
            </a:r>
            <a:r>
              <a:rPr lang="en-US" dirty="0">
                <a:solidFill>
                  <a:schemeClr val="bg1"/>
                </a:solidFill>
              </a:rPr>
              <a:t>color used in the image: R62</a:t>
            </a:r>
            <a:r>
              <a:rPr lang="en-US" baseline="0" dirty="0">
                <a:solidFill>
                  <a:schemeClr val="bg1"/>
                </a:solidFill>
              </a:rPr>
              <a:t>, G176, B73</a:t>
            </a:r>
            <a:endParaRPr lang="en-US" dirty="0">
              <a:solidFill>
                <a:schemeClr val="bg1"/>
              </a:solidFill>
            </a:endParaRPr>
          </a:p>
        </p:txBody>
      </p:sp>
      <p:sp>
        <p:nvSpPr>
          <p:cNvPr id="2" name="Footer Placeholder 1"/>
          <p:cNvSpPr>
            <a:spLocks noGrp="1"/>
          </p:cNvSpPr>
          <p:nvPr>
            <p:ph type="ftr" sz="quarter" idx="10"/>
          </p:nvPr>
        </p:nvSpPr>
        <p:spPr/>
        <p:txBody>
          <a:bodyPr/>
          <a:lstStyle/>
          <a:p>
            <a:endParaRPr lang="en-US" dirty="0"/>
          </a:p>
        </p:txBody>
      </p:sp>
      <p:sp>
        <p:nvSpPr>
          <p:cNvPr id="6" name="TextBox 5"/>
          <p:cNvSpPr txBox="1"/>
          <p:nvPr/>
        </p:nvSpPr>
        <p:spPr>
          <a:xfrm>
            <a:off x="365760" y="6410227"/>
            <a:ext cx="1595015" cy="369332"/>
          </a:xfrm>
          <a:prstGeom prst="rect">
            <a:avLst/>
          </a:prstGeom>
          <a:noFill/>
          <a:ln>
            <a:solidFill>
              <a:schemeClr val="tx1"/>
            </a:solidFill>
          </a:ln>
        </p:spPr>
        <p:txBody>
          <a:bodyPr wrap="square" rtlCol="0">
            <a:spAutoFit/>
          </a:bodyPr>
          <a:lstStyle/>
          <a:p>
            <a:r>
              <a:rPr lang="en-US" dirty="0"/>
              <a:t>FOOTER</a:t>
            </a:r>
          </a:p>
        </p:txBody>
      </p:sp>
      <p:cxnSp>
        <p:nvCxnSpPr>
          <p:cNvPr id="8" name="Straight Arrow Connector 7"/>
          <p:cNvCxnSpPr>
            <a:endCxn id="6" idx="0"/>
          </p:cNvCxnSpPr>
          <p:nvPr/>
        </p:nvCxnSpPr>
        <p:spPr>
          <a:xfrm flipH="1">
            <a:off x="1163268" y="5778631"/>
            <a:ext cx="213045" cy="631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88719" y="5279011"/>
            <a:ext cx="7067007" cy="430887"/>
          </a:xfrm>
          <a:prstGeom prst="rect">
            <a:avLst/>
          </a:prstGeom>
          <a:noFill/>
        </p:spPr>
        <p:txBody>
          <a:bodyPr wrap="square" rtlCol="0">
            <a:spAutoFit/>
          </a:bodyPr>
          <a:lstStyle/>
          <a:p>
            <a:r>
              <a:rPr lang="en-US" sz="1100" dirty="0"/>
              <a:t>All slides, except section and title,</a:t>
            </a:r>
            <a:r>
              <a:rPr lang="en-US" sz="1100" baseline="0" dirty="0"/>
              <a:t> have a field for the date.  Click Insert&gt;</a:t>
            </a:r>
            <a:r>
              <a:rPr lang="en-US" sz="1100" baseline="0" dirty="0" err="1"/>
              <a:t>Header&amp;Footer</a:t>
            </a:r>
            <a:r>
              <a:rPr lang="en-US" sz="1100" baseline="0" dirty="0"/>
              <a:t>&gt; and check the footer box and apply to all slides to get a footer in the same location on each slide that can be filled with the date</a:t>
            </a:r>
            <a:endParaRPr lang="en-US" sz="1100" dirty="0"/>
          </a:p>
        </p:txBody>
      </p:sp>
    </p:spTree>
    <p:extLst>
      <p:ext uri="{BB962C8B-B14F-4D97-AF65-F5344CB8AC3E}">
        <p14:creationId xmlns:p14="http://schemas.microsoft.com/office/powerpoint/2010/main" val="46173388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Content Slide no green lin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3333" b="3334"/>
          <a:stretch/>
        </p:blipFill>
        <p:spPr bwMode="auto">
          <a:xfrm>
            <a:off x="0" y="1600200"/>
            <a:ext cx="9144001" cy="5029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3"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solidFill>
                <a:srgbClr val="717171"/>
              </a:solidFill>
            </a:endParaRPr>
          </a:p>
        </p:txBody>
      </p:sp>
    </p:spTree>
    <p:extLst>
      <p:ext uri="{BB962C8B-B14F-4D97-AF65-F5344CB8AC3E}">
        <p14:creationId xmlns:p14="http://schemas.microsoft.com/office/powerpoint/2010/main" val="31771312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Content Slide with green lin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555" b="3334"/>
          <a:stretch/>
        </p:blipFill>
        <p:spPr bwMode="auto">
          <a:xfrm>
            <a:off x="0" y="381000"/>
            <a:ext cx="9144001" cy="6248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3"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p:cNvSpPr>
            <a:spLocks noGrp="1"/>
          </p:cNvSpPr>
          <p:nvPr>
            <p:ph type="ftr" sz="quarter" idx="12"/>
          </p:nvPr>
        </p:nvSpPr>
        <p:spPr/>
        <p:txBody>
          <a:bodyPr/>
          <a:lstStyle/>
          <a:p>
            <a:endParaRPr lang="en-US" dirty="0">
              <a:solidFill>
                <a:srgbClr val="717171"/>
              </a:solidFill>
            </a:endParaRPr>
          </a:p>
        </p:txBody>
      </p:sp>
    </p:spTree>
    <p:extLst>
      <p:ext uri="{BB962C8B-B14F-4D97-AF65-F5344CB8AC3E}">
        <p14:creationId xmlns:p14="http://schemas.microsoft.com/office/powerpoint/2010/main" val="220713346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Content Slide no green lin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3333" b="3334"/>
          <a:stretch/>
        </p:blipFill>
        <p:spPr bwMode="auto">
          <a:xfrm>
            <a:off x="0" y="1600200"/>
            <a:ext cx="9144001" cy="5029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3"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2" name="Footer Placeholder 1"/>
          <p:cNvSpPr>
            <a:spLocks noGrp="1"/>
          </p:cNvSpPr>
          <p:nvPr>
            <p:ph type="ftr" sz="quarter" idx="12"/>
          </p:nvPr>
        </p:nvSpPr>
        <p:spPr/>
        <p:txBody>
          <a:bodyPr/>
          <a:lstStyle/>
          <a:p>
            <a:endParaRPr lang="en-US" dirty="0">
              <a:solidFill>
                <a:srgbClr val="717171"/>
              </a:solidFill>
            </a:endParaRPr>
          </a:p>
        </p:txBody>
      </p:sp>
    </p:spTree>
    <p:extLst>
      <p:ext uri="{BB962C8B-B14F-4D97-AF65-F5344CB8AC3E}">
        <p14:creationId xmlns:p14="http://schemas.microsoft.com/office/powerpoint/2010/main" val="319933826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9525"/>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p:nvPr>
        </p:nvSpPr>
        <p:spPr>
          <a:xfrm>
            <a:off x="838200" y="619314"/>
            <a:ext cx="4706937" cy="2805204"/>
          </a:xfrm>
          <a:prstGeom prst="rect">
            <a:avLst/>
          </a:prstGeom>
        </p:spPr>
        <p:txBody>
          <a:bodyPr>
            <a:normAutofit/>
          </a:bodyPr>
          <a:lstStyle>
            <a:lvl1pPr marL="0" indent="0">
              <a:buNone/>
              <a:defRPr sz="2500" b="1" baseline="0"/>
            </a:lvl1pPr>
          </a:lstStyle>
          <a:p>
            <a:pPr lvl="0"/>
            <a:r>
              <a:rPr lang="en-US"/>
              <a:t>Click to edit Master text styles</a:t>
            </a:r>
          </a:p>
        </p:txBody>
      </p:sp>
    </p:spTree>
    <p:extLst>
      <p:ext uri="{BB962C8B-B14F-4D97-AF65-F5344CB8AC3E}">
        <p14:creationId xmlns:p14="http://schemas.microsoft.com/office/powerpoint/2010/main" val="345141430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grpSp>
        <p:nvGrpSpPr>
          <p:cNvPr id="3" name="Group 8"/>
          <p:cNvGrpSpPr>
            <a:grpSpLocks/>
          </p:cNvGrpSpPr>
          <p:nvPr/>
        </p:nvGrpSpPr>
        <p:grpSpPr bwMode="auto">
          <a:xfrm>
            <a:off x="-9525" y="9525"/>
            <a:ext cx="9144000" cy="6858000"/>
            <a:chOff x="-8792" y="9144"/>
            <a:chExt cx="9144000" cy="685800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 y="9144"/>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4953733" y="4114419"/>
              <a:ext cx="37338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40247841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Content Slide with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5556" b="3334"/>
          <a:stretch>
            <a:fillRect/>
          </a:stretch>
        </p:blipFill>
        <p:spPr bwMode="auto">
          <a:xfrm>
            <a:off x="0" y="3810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2"/>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73698673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Content Slide no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4" b="3334"/>
          <a:stretch>
            <a:fillRect/>
          </a:stretch>
        </p:blipFill>
        <p:spPr bwMode="auto">
          <a:xfrm>
            <a:off x="0" y="1600200"/>
            <a:ext cx="91440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537995134"/>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91283518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 Orange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2"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5" y="6228779"/>
            <a:ext cx="1160319" cy="350371"/>
          </a:xfrm>
          <a:prstGeom prst="rect">
            <a:avLst/>
          </a:prstGeom>
        </p:spPr>
      </p:pic>
    </p:spTree>
    <p:extLst>
      <p:ext uri="{BB962C8B-B14F-4D97-AF65-F5344CB8AC3E}">
        <p14:creationId xmlns:p14="http://schemas.microsoft.com/office/powerpoint/2010/main" val="122198532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65138" y="506413"/>
            <a:ext cx="7789862" cy="369887"/>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white"/>
                </a:solidFill>
              </a:rPr>
              <a:t>This is the blue color used for text: R31, G83, B132</a:t>
            </a:r>
          </a:p>
        </p:txBody>
      </p:sp>
      <p:sp>
        <p:nvSpPr>
          <p:cNvPr id="3" name="TextBox 9"/>
          <p:cNvSpPr txBox="1">
            <a:spLocks noChangeArrowheads="1"/>
          </p:cNvSpPr>
          <p:nvPr/>
        </p:nvSpPr>
        <p:spPr bwMode="auto">
          <a:xfrm>
            <a:off x="465138" y="1544638"/>
            <a:ext cx="7789862" cy="369887"/>
          </a:xfrm>
          <a:prstGeom prst="rect">
            <a:avLst/>
          </a:prstGeom>
          <a:solidFill>
            <a:srgbClr val="71717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white"/>
                </a:solidFill>
              </a:rPr>
              <a:t>This is the gray color used for text: R113, G113, B113</a:t>
            </a:r>
          </a:p>
        </p:txBody>
      </p:sp>
      <p:sp>
        <p:nvSpPr>
          <p:cNvPr id="4" name="TextBox 3"/>
          <p:cNvSpPr txBox="1"/>
          <p:nvPr/>
        </p:nvSpPr>
        <p:spPr>
          <a:xfrm>
            <a:off x="465138" y="4660900"/>
            <a:ext cx="7789862" cy="368300"/>
          </a:xfrm>
          <a:prstGeom prst="rect">
            <a:avLst/>
          </a:prstGeom>
          <a:solidFill>
            <a:srgbClr val="0055A0"/>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blue color used in the image: R0, G85, B160</a:t>
            </a:r>
          </a:p>
        </p:txBody>
      </p:sp>
      <p:sp>
        <p:nvSpPr>
          <p:cNvPr id="5" name="TextBox 3"/>
          <p:cNvSpPr txBox="1"/>
          <p:nvPr/>
        </p:nvSpPr>
        <p:spPr>
          <a:xfrm>
            <a:off x="465138" y="2582863"/>
            <a:ext cx="7789862" cy="369887"/>
          </a:xfrm>
          <a:prstGeom prst="rect">
            <a:avLst/>
          </a:prstGeom>
          <a:solidFill>
            <a:srgbClr val="E67D1E"/>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orange color used in the image: R230, G125, B30</a:t>
            </a:r>
          </a:p>
        </p:txBody>
      </p:sp>
      <p:sp>
        <p:nvSpPr>
          <p:cNvPr id="6" name="TextBox 3"/>
          <p:cNvSpPr txBox="1"/>
          <p:nvPr/>
        </p:nvSpPr>
        <p:spPr>
          <a:xfrm>
            <a:off x="465138" y="3621088"/>
            <a:ext cx="7789862" cy="369887"/>
          </a:xfrm>
          <a:prstGeom prst="rect">
            <a:avLst/>
          </a:prstGeom>
          <a:solidFill>
            <a:srgbClr val="5AAF46"/>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green color used in the image: R90, G175, B70</a:t>
            </a:r>
          </a:p>
        </p:txBody>
      </p:sp>
      <p:sp>
        <p:nvSpPr>
          <p:cNvPr id="7" name="TextBox 13"/>
          <p:cNvSpPr txBox="1">
            <a:spLocks noChangeArrowheads="1"/>
          </p:cNvSpPr>
          <p:nvPr/>
        </p:nvSpPr>
        <p:spPr bwMode="auto">
          <a:xfrm>
            <a:off x="365125" y="6410325"/>
            <a:ext cx="1595438" cy="36988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black"/>
                </a:solidFill>
              </a:rPr>
              <a:t>FOOTER</a:t>
            </a:r>
          </a:p>
        </p:txBody>
      </p:sp>
      <p:cxnSp>
        <p:nvCxnSpPr>
          <p:cNvPr id="8" name="Straight Arrow Connector 7"/>
          <p:cNvCxnSpPr/>
          <p:nvPr/>
        </p:nvCxnSpPr>
        <p:spPr>
          <a:xfrm flipH="1">
            <a:off x="1163638" y="5778500"/>
            <a:ext cx="212725"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15"/>
          <p:cNvSpPr txBox="1">
            <a:spLocks noChangeArrowheads="1"/>
          </p:cNvSpPr>
          <p:nvPr/>
        </p:nvSpPr>
        <p:spPr bwMode="auto">
          <a:xfrm>
            <a:off x="1189038" y="5278438"/>
            <a:ext cx="7065962"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sz="1100" dirty="0">
                <a:solidFill>
                  <a:prstClr val="black"/>
                </a:solidFill>
              </a:rPr>
              <a:t>All slides, except section and title, have a field for the date.  Click Insert&gt;Header&amp;Footer&gt; and check the footer box and apply to all slides to get a footer in the same location on each slide that can be filled with the date</a:t>
            </a:r>
          </a:p>
        </p:txBody>
      </p:sp>
      <p:sp>
        <p:nvSpPr>
          <p:cNvPr id="10" name="Footer Placeholder 1"/>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1820307091"/>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9"/>
          <p:cNvPicPr>
            <a:picLocks noChangeAspect="1"/>
          </p:cNvPicPr>
          <p:nvPr/>
        </p:nvPicPr>
        <p:blipFill>
          <a:blip r:embed="rId3"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0"/>
          <p:cNvSpPr txBox="1">
            <a:spLocks noChangeArrowheads="1"/>
          </p:cNvSpPr>
          <p:nvPr/>
        </p:nvSpPr>
        <p:spPr bwMode="auto">
          <a:xfrm>
            <a:off x="0" y="6550025"/>
            <a:ext cx="533400" cy="23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21F297E-F8BA-468E-A64C-4997CE9106E2}" type="slidenum">
              <a:rPr lang="en-US" altLang="en-US" sz="900" smtClean="0">
                <a:solidFill>
                  <a:srgbClr val="1F497D"/>
                </a:solidFill>
                <a:latin typeface="Arial" panose="020B0604020202020204" pitchFamily="34" charset="0"/>
                <a:cs typeface="Arial" panose="020B0604020202020204" pitchFamily="34" charset="0"/>
              </a:rPr>
              <a:pPr fontAlgn="base">
                <a:spcBef>
                  <a:spcPct val="0"/>
                </a:spcBef>
                <a:spcAft>
                  <a:spcPct val="0"/>
                </a:spcAft>
              </a:pPr>
              <a:t>‹#›</a:t>
            </a:fld>
            <a:endParaRPr lang="en-US" altLang="en-US" sz="900" dirty="0">
              <a:solidFill>
                <a:srgbClr val="1F497D"/>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519375593"/>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27432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3"/>
          </p:nvPr>
        </p:nvSpPr>
        <p:spPr>
          <a:xfrm>
            <a:off x="27432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
          <p:cNvSpPr>
            <a:spLocks noGrp="1"/>
          </p:cNvSpPr>
          <p:nvPr>
            <p:ph type="body" sz="quarter" idx="14"/>
          </p:nvPr>
        </p:nvSpPr>
        <p:spPr>
          <a:xfrm>
            <a:off x="457200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457200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1"/>
          <p:cNvSpPr>
            <a:spLocks noGrp="1"/>
          </p:cNvSpPr>
          <p:nvPr>
            <p:ph type="ftr" sz="quarter" idx="16"/>
          </p:nvPr>
        </p:nvSpPr>
        <p:spPr/>
        <p:txBody>
          <a:bodyPr/>
          <a:lstStyle>
            <a:lvl1pPr>
              <a:defRPr/>
            </a:lvl1pPr>
          </a:lstStyle>
          <a:p>
            <a:pPr>
              <a:defRPr/>
            </a:pPr>
            <a:endParaRPr lang="en-US" dirty="0"/>
          </a:p>
        </p:txBody>
      </p:sp>
    </p:spTree>
    <p:extLst>
      <p:ext uri="{BB962C8B-B14F-4D97-AF65-F5344CB8AC3E}">
        <p14:creationId xmlns:p14="http://schemas.microsoft.com/office/powerpoint/2010/main" val="33916267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Content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Tree>
    <p:extLst>
      <p:ext uri="{BB962C8B-B14F-4D97-AF65-F5344CB8AC3E}">
        <p14:creationId xmlns:p14="http://schemas.microsoft.com/office/powerpoint/2010/main" val="2599138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5210" cy="1143000"/>
          </a:xfrm>
        </p:spPr>
        <p:txBody>
          <a:bodyPr>
            <a:noAutofit/>
          </a:bodyPr>
          <a:lstStyle>
            <a:lvl1pPr>
              <a:defRPr sz="3200">
                <a:latin typeface="Arial Black" panose="020B0A04020102020204" pitchFamily="34" charset="0"/>
              </a:defRPr>
            </a:lvl1pPr>
          </a:lstStyle>
          <a:p>
            <a:r>
              <a:rPr lang="en-US" dirty="0"/>
              <a:t>Click to edit Master title style</a:t>
            </a:r>
          </a:p>
        </p:txBody>
      </p:sp>
      <p:sp>
        <p:nvSpPr>
          <p:cNvPr id="3" name="Date Placeholder 2"/>
          <p:cNvSpPr>
            <a:spLocks noGrp="1"/>
          </p:cNvSpPr>
          <p:nvPr>
            <p:ph type="dt" sz="half" idx="10"/>
          </p:nvPr>
        </p:nvSpPr>
        <p:spPr>
          <a:xfrm>
            <a:off x="3596185" y="6391749"/>
            <a:ext cx="2133600" cy="365125"/>
          </a:xfrm>
        </p:spPr>
        <p:txBody>
          <a:bodyPr/>
          <a:lstStyle/>
          <a:p>
            <a:fld id="{4FFD00D5-4B78-427C-89F1-68B388D9FB40}" type="datetime1">
              <a:rPr lang="en-US" smtClean="0">
                <a:solidFill>
                  <a:prstClr val="black">
                    <a:tint val="75000"/>
                  </a:prstClr>
                </a:solidFill>
              </a:rPr>
              <a:t>5/22/2018</a:t>
            </a:fld>
            <a:endParaRPr lang="en-US">
              <a:solidFill>
                <a:prstClr val="black">
                  <a:tint val="75000"/>
                </a:prstClr>
              </a:solidFill>
            </a:endParaRPr>
          </a:p>
        </p:txBody>
      </p:sp>
      <p:pic>
        <p:nvPicPr>
          <p:cNvPr id="6" name="Picture 5" descr="FDA_FullColor_Monogram.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7" name="Footer Placeholder 4"/>
          <p:cNvSpPr>
            <a:spLocks noGrp="1"/>
          </p:cNvSpPr>
          <p:nvPr>
            <p:ph type="ftr" sz="quarter" idx="11"/>
          </p:nvPr>
        </p:nvSpPr>
        <p:spPr>
          <a:xfrm>
            <a:off x="304800" y="6384925"/>
            <a:ext cx="2895600" cy="365125"/>
          </a:xfrm>
        </p:spPr>
        <p:txBody>
          <a:bodyPr/>
          <a:lstStyle/>
          <a:p>
            <a:pPr algn="l"/>
            <a:r>
              <a:rPr lang="en-US" b="1" dirty="0">
                <a:solidFill>
                  <a:srgbClr val="1F497D">
                    <a:lumMod val="60000"/>
                    <a:lumOff val="40000"/>
                  </a:srgbClr>
                </a:solidFill>
                <a:latin typeface="Helvetica"/>
                <a:cs typeface="Helvetica"/>
              </a:rPr>
              <a:t>www.fda.gov</a:t>
            </a:r>
          </a:p>
        </p:txBody>
      </p:sp>
      <p:sp>
        <p:nvSpPr>
          <p:cNvPr id="9" name="TextBox 8"/>
          <p:cNvSpPr txBox="1"/>
          <p:nvPr userDrawn="1"/>
        </p:nvSpPr>
        <p:spPr>
          <a:xfrm>
            <a:off x="8547979" y="6409772"/>
            <a:ext cx="372218" cy="276999"/>
          </a:xfrm>
          <a:prstGeom prst="rect">
            <a:avLst/>
          </a:prstGeom>
          <a:noFill/>
        </p:spPr>
        <p:txBody>
          <a:bodyPr wrap="none" rtlCol="0">
            <a:spAutoFit/>
          </a:bodyPr>
          <a:lstStyle/>
          <a:p>
            <a:pPr algn="r" defTabSz="457200"/>
            <a:fld id="{42D067E6-6582-4AD4-8521-F7089C370E58}" type="slidenum">
              <a:rPr lang="en-US" sz="1200" smtClean="0">
                <a:solidFill>
                  <a:srgbClr val="1F497D">
                    <a:lumMod val="60000"/>
                    <a:lumOff val="40000"/>
                  </a:srgbClr>
                </a:solidFill>
                <a:latin typeface="Helvetica"/>
                <a:cs typeface="Helvetica"/>
              </a:rPr>
              <a:pPr algn="r" defTabSz="457200"/>
              <a:t>‹#›</a:t>
            </a:fld>
            <a:endParaRPr lang="en-US" sz="1200" dirty="0">
              <a:solidFill>
                <a:srgbClr val="1F497D">
                  <a:lumMod val="60000"/>
                  <a:lumOff val="40000"/>
                </a:srgbClr>
              </a:solidFill>
              <a:latin typeface="Helvetica"/>
              <a:cs typeface="Helvetica"/>
            </a:endParaRPr>
          </a:p>
        </p:txBody>
      </p:sp>
    </p:spTree>
    <p:extLst>
      <p:ext uri="{BB962C8B-B14F-4D97-AF65-F5344CB8AC3E}">
        <p14:creationId xmlns:p14="http://schemas.microsoft.com/office/powerpoint/2010/main" val="375723103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8124" y="242503"/>
            <a:ext cx="7874383" cy="926020"/>
          </a:xfrm>
        </p:spPr>
        <p:txBody>
          <a:bodyPr/>
          <a:lstStyle/>
          <a:p>
            <a:r>
              <a:rPr lang="en-US"/>
              <a:t>Click to edit Master title style</a:t>
            </a:r>
          </a:p>
        </p:txBody>
      </p:sp>
      <p:sp>
        <p:nvSpPr>
          <p:cNvPr id="3" name="Content Placeholder 2"/>
          <p:cNvSpPr>
            <a:spLocks noGrp="1"/>
          </p:cNvSpPr>
          <p:nvPr>
            <p:ph idx="1"/>
          </p:nvPr>
        </p:nvSpPr>
        <p:spPr>
          <a:xfrm>
            <a:off x="323863" y="1524001"/>
            <a:ext cx="8509103" cy="47718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3676650" y="6375400"/>
            <a:ext cx="2133600" cy="365125"/>
          </a:xfrm>
        </p:spPr>
        <p:txBody>
          <a:bodyPr/>
          <a:lstStyle>
            <a:lvl1pPr algn="ctr">
              <a:defRPr/>
            </a:lvl1pPr>
          </a:lstStyle>
          <a:p>
            <a:fld id="{CEF3820A-3446-4546-B23F-CCDC2CD48EBB}" type="datetime1">
              <a:rPr lang="en-US" smtClean="0">
                <a:solidFill>
                  <a:prstClr val="black">
                    <a:tint val="75000"/>
                  </a:prstClr>
                </a:solidFill>
              </a:rPr>
              <a:pPr/>
              <a:t>5/22/2018</a:t>
            </a:fld>
            <a:endParaRPr lang="en-US" dirty="0">
              <a:solidFill>
                <a:prstClr val="black">
                  <a:tint val="75000"/>
                </a:prstClr>
              </a:solidFill>
            </a:endParaRPr>
          </a:p>
        </p:txBody>
      </p:sp>
      <p:sp>
        <p:nvSpPr>
          <p:cNvPr id="5" name="Footer Placeholder 4"/>
          <p:cNvSpPr>
            <a:spLocks noGrp="1"/>
          </p:cNvSpPr>
          <p:nvPr>
            <p:ph type="ftr" sz="quarter" idx="11"/>
          </p:nvPr>
        </p:nvSpPr>
        <p:spPr>
          <a:xfrm>
            <a:off x="247650" y="6384928"/>
            <a:ext cx="2895600" cy="365125"/>
          </a:xfrm>
        </p:spPr>
        <p:txBody>
          <a:bodyPr/>
          <a:lstStyle/>
          <a:p>
            <a:pPr algn="l"/>
            <a:r>
              <a:rPr lang="en-US" b="1" dirty="0">
                <a:solidFill>
                  <a:srgbClr val="1F497D">
                    <a:lumMod val="60000"/>
                    <a:lumOff val="40000"/>
                  </a:srgbClr>
                </a:solidFill>
                <a:latin typeface="Helvetica"/>
                <a:cs typeface="Helvetica"/>
              </a:rPr>
              <a:t>www.fda.gov</a:t>
            </a:r>
          </a:p>
        </p:txBody>
      </p:sp>
      <p:pic>
        <p:nvPicPr>
          <p:cNvPr id="7" name="Picture 6" descr="FDA_FullColor_Monogram.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12525" y="242500"/>
            <a:ext cx="620543" cy="743080"/>
          </a:xfrm>
          <a:prstGeom prst="rect">
            <a:avLst/>
          </a:prstGeom>
        </p:spPr>
      </p:pic>
      <p:sp>
        <p:nvSpPr>
          <p:cNvPr id="9" name="TextBox 8"/>
          <p:cNvSpPr txBox="1"/>
          <p:nvPr userDrawn="1"/>
        </p:nvSpPr>
        <p:spPr>
          <a:xfrm>
            <a:off x="8548123" y="6409869"/>
            <a:ext cx="372217" cy="276999"/>
          </a:xfrm>
          <a:prstGeom prst="rect">
            <a:avLst/>
          </a:prstGeom>
          <a:noFill/>
        </p:spPr>
        <p:txBody>
          <a:bodyPr wrap="none" rtlCol="0">
            <a:spAutoFit/>
          </a:bodyPr>
          <a:lstStyle/>
          <a:p>
            <a:pPr algn="r" defTabSz="457200"/>
            <a:fld id="{42D067E6-6582-4AD4-8521-F7089C370E58}" type="slidenum">
              <a:rPr lang="en-US" sz="1200" smtClean="0">
                <a:solidFill>
                  <a:srgbClr val="1F497D">
                    <a:lumMod val="60000"/>
                    <a:lumOff val="40000"/>
                  </a:srgbClr>
                </a:solidFill>
                <a:latin typeface="Helvetica"/>
                <a:cs typeface="Helvetica"/>
              </a:rPr>
              <a:pPr algn="r" defTabSz="457200"/>
              <a:t>‹#›</a:t>
            </a:fld>
            <a:endParaRPr lang="en-US" sz="1200" dirty="0">
              <a:solidFill>
                <a:srgbClr val="1F497D">
                  <a:lumMod val="60000"/>
                  <a:lumOff val="40000"/>
                </a:srgbClr>
              </a:solidFill>
              <a:latin typeface="Helvetica"/>
              <a:cs typeface="Helvetica"/>
            </a:endParaRPr>
          </a:p>
        </p:txBody>
      </p:sp>
    </p:spTree>
    <p:extLst>
      <p:ext uri="{BB962C8B-B14F-4D97-AF65-F5344CB8AC3E}">
        <p14:creationId xmlns:p14="http://schemas.microsoft.com/office/powerpoint/2010/main" val="250878291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8" name="Picture 7" descr="FDA_B&amp;W_Primary_log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20947" y="261425"/>
            <a:ext cx="2703422" cy="563312"/>
          </a:xfrm>
          <a:prstGeom prst="rect">
            <a:avLst/>
          </a:prstGeom>
        </p:spPr>
      </p:pic>
      <p:sp>
        <p:nvSpPr>
          <p:cNvPr id="10" name="Date Placeholder 3"/>
          <p:cNvSpPr>
            <a:spLocks noGrp="1"/>
          </p:cNvSpPr>
          <p:nvPr>
            <p:ph type="dt" sz="half" idx="10"/>
          </p:nvPr>
        </p:nvSpPr>
        <p:spPr>
          <a:xfrm>
            <a:off x="3676650" y="6375400"/>
            <a:ext cx="2133600" cy="365125"/>
          </a:xfrm>
        </p:spPr>
        <p:txBody>
          <a:bodyPr/>
          <a:lstStyle>
            <a:lvl1pPr algn="ctr">
              <a:defRPr/>
            </a:lvl1pPr>
          </a:lstStyle>
          <a:p>
            <a:fld id="{98441D0D-2EB4-436B-83EF-213BFF7C1F1F}" type="datetime1">
              <a:rPr lang="en-US" smtClean="0">
                <a:solidFill>
                  <a:prstClr val="black">
                    <a:tint val="75000"/>
                  </a:prstClr>
                </a:solidFill>
              </a:rPr>
              <a:pPr/>
              <a:t>5/22/2018</a:t>
            </a:fld>
            <a:endParaRPr lang="en-US" dirty="0">
              <a:solidFill>
                <a:prstClr val="black">
                  <a:tint val="75000"/>
                </a:prstClr>
              </a:solidFill>
            </a:endParaRPr>
          </a:p>
        </p:txBody>
      </p:sp>
      <p:sp>
        <p:nvSpPr>
          <p:cNvPr id="11" name="Footer Placeholder 4"/>
          <p:cNvSpPr>
            <a:spLocks noGrp="1"/>
          </p:cNvSpPr>
          <p:nvPr>
            <p:ph type="ftr" sz="quarter" idx="11"/>
          </p:nvPr>
        </p:nvSpPr>
        <p:spPr>
          <a:xfrm>
            <a:off x="247650" y="6384926"/>
            <a:ext cx="2895600" cy="365125"/>
          </a:xfrm>
        </p:spPr>
        <p:txBody>
          <a:bodyPr/>
          <a:lstStyle/>
          <a:p>
            <a:pPr algn="l"/>
            <a:r>
              <a:rPr lang="en-US" b="1" dirty="0">
                <a:solidFill>
                  <a:srgbClr val="1F497D">
                    <a:lumMod val="60000"/>
                    <a:lumOff val="40000"/>
                  </a:srgbClr>
                </a:solidFill>
                <a:latin typeface="Helvetica"/>
                <a:cs typeface="Helvetica"/>
              </a:rPr>
              <a:t>www.fda.gov</a:t>
            </a:r>
          </a:p>
        </p:txBody>
      </p:sp>
    </p:spTree>
    <p:extLst>
      <p:ext uri="{BB962C8B-B14F-4D97-AF65-F5344CB8AC3E}">
        <p14:creationId xmlns:p14="http://schemas.microsoft.com/office/powerpoint/2010/main" val="16921036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755210" cy="1143000"/>
          </a:xfrm>
        </p:spPr>
        <p:txBody>
          <a:bodyPr>
            <a:noAutofit/>
          </a:bodyPr>
          <a:lstStyle>
            <a:lvl1pPr>
              <a:defRPr sz="3200">
                <a:latin typeface="Arial Black" panose="020B0A04020102020204" pitchFamily="34" charset="0"/>
              </a:defRPr>
            </a:lvl1pPr>
          </a:lstStyle>
          <a:p>
            <a:r>
              <a:rPr lang="en-US" dirty="0"/>
              <a:t>Click to edit Master title style</a:t>
            </a:r>
          </a:p>
        </p:txBody>
      </p:sp>
      <p:sp>
        <p:nvSpPr>
          <p:cNvPr id="3" name="Date Placeholder 2"/>
          <p:cNvSpPr>
            <a:spLocks noGrp="1"/>
          </p:cNvSpPr>
          <p:nvPr>
            <p:ph type="dt" sz="half" idx="10"/>
          </p:nvPr>
        </p:nvSpPr>
        <p:spPr>
          <a:xfrm>
            <a:off x="3596185" y="6391752"/>
            <a:ext cx="2133600" cy="365125"/>
          </a:xfrm>
        </p:spPr>
        <p:txBody>
          <a:bodyPr/>
          <a:lstStyle/>
          <a:p>
            <a:fld id="{4FFD00D5-4B78-427C-89F1-68B388D9FB40}" type="datetime1">
              <a:rPr lang="en-US" smtClean="0">
                <a:solidFill>
                  <a:prstClr val="black">
                    <a:tint val="75000"/>
                  </a:prstClr>
                </a:solidFill>
              </a:rPr>
              <a:t>5/22/2018</a:t>
            </a:fld>
            <a:endParaRPr lang="en-US">
              <a:solidFill>
                <a:prstClr val="black">
                  <a:tint val="75000"/>
                </a:prstClr>
              </a:solidFill>
            </a:endParaRPr>
          </a:p>
        </p:txBody>
      </p:sp>
      <p:pic>
        <p:nvPicPr>
          <p:cNvPr id="6" name="Picture 5" descr="FDA_FullColor_Monogram.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12427" y="242500"/>
            <a:ext cx="620543" cy="743080"/>
          </a:xfrm>
          <a:prstGeom prst="rect">
            <a:avLst/>
          </a:prstGeom>
        </p:spPr>
      </p:pic>
      <p:sp>
        <p:nvSpPr>
          <p:cNvPr id="7" name="Footer Placeholder 4"/>
          <p:cNvSpPr>
            <a:spLocks noGrp="1"/>
          </p:cNvSpPr>
          <p:nvPr>
            <p:ph type="ftr" sz="quarter" idx="11"/>
          </p:nvPr>
        </p:nvSpPr>
        <p:spPr>
          <a:xfrm>
            <a:off x="304800" y="6384928"/>
            <a:ext cx="2895600" cy="365125"/>
          </a:xfrm>
        </p:spPr>
        <p:txBody>
          <a:bodyPr/>
          <a:lstStyle/>
          <a:p>
            <a:pPr algn="l"/>
            <a:r>
              <a:rPr lang="en-US" b="1" dirty="0">
                <a:solidFill>
                  <a:srgbClr val="1F497D">
                    <a:lumMod val="60000"/>
                    <a:lumOff val="40000"/>
                  </a:srgbClr>
                </a:solidFill>
                <a:latin typeface="Helvetica"/>
                <a:cs typeface="Helvetica"/>
              </a:rPr>
              <a:t>www.fda.gov</a:t>
            </a:r>
          </a:p>
        </p:txBody>
      </p:sp>
      <p:sp>
        <p:nvSpPr>
          <p:cNvPr id="9" name="TextBox 8"/>
          <p:cNvSpPr txBox="1"/>
          <p:nvPr userDrawn="1"/>
        </p:nvSpPr>
        <p:spPr>
          <a:xfrm>
            <a:off x="8548283" y="6409975"/>
            <a:ext cx="372217" cy="276999"/>
          </a:xfrm>
          <a:prstGeom prst="rect">
            <a:avLst/>
          </a:prstGeom>
          <a:noFill/>
        </p:spPr>
        <p:txBody>
          <a:bodyPr wrap="none" rtlCol="0">
            <a:spAutoFit/>
          </a:bodyPr>
          <a:lstStyle/>
          <a:p>
            <a:pPr algn="r" defTabSz="457200"/>
            <a:fld id="{42D067E6-6582-4AD4-8521-F7089C370E58}" type="slidenum">
              <a:rPr lang="en-US" sz="1200" smtClean="0">
                <a:solidFill>
                  <a:srgbClr val="1F497D">
                    <a:lumMod val="60000"/>
                    <a:lumOff val="40000"/>
                  </a:srgbClr>
                </a:solidFill>
                <a:latin typeface="Helvetica"/>
                <a:cs typeface="Helvetica"/>
              </a:rPr>
              <a:pPr algn="r" defTabSz="457200"/>
              <a:t>‹#›</a:t>
            </a:fld>
            <a:endParaRPr lang="en-US" sz="1200" dirty="0">
              <a:solidFill>
                <a:srgbClr val="1F497D">
                  <a:lumMod val="60000"/>
                  <a:lumOff val="40000"/>
                </a:srgbClr>
              </a:solidFill>
              <a:latin typeface="Helvetica"/>
              <a:cs typeface="Helvetica"/>
            </a:endParaRPr>
          </a:p>
        </p:txBody>
      </p:sp>
    </p:spTree>
    <p:extLst>
      <p:ext uri="{BB962C8B-B14F-4D97-AF65-F5344CB8AC3E}">
        <p14:creationId xmlns:p14="http://schemas.microsoft.com/office/powerpoint/2010/main" val="17003107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676CB-4E46-4D4E-8273-C9B023775A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73B00-426B-41E0-B43F-A811DEA34F5E}"/>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42901A-31C2-4048-ABC4-1E172A3A0A7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C21E64-9013-49FA-AC04-5D25E3C38CFF}"/>
              </a:ext>
            </a:extLst>
          </p:cNvPr>
          <p:cNvSpPr>
            <a:spLocks noGrp="1"/>
          </p:cNvSpPr>
          <p:nvPr>
            <p:ph type="dt" sz="half" idx="10"/>
          </p:nvPr>
        </p:nvSpPr>
        <p:spPr/>
        <p:txBody>
          <a:bodyPr/>
          <a:lstStyle/>
          <a:p>
            <a:fld id="{B8FEC2FC-F9BD-4F45-81F5-9CC061AC57A3}" type="datetimeFigureOut">
              <a:rPr lang="en-US" smtClean="0"/>
              <a:t>5/22/2018</a:t>
            </a:fld>
            <a:endParaRPr lang="en-US"/>
          </a:p>
        </p:txBody>
      </p:sp>
      <p:sp>
        <p:nvSpPr>
          <p:cNvPr id="6" name="Footer Placeholder 5">
            <a:extLst>
              <a:ext uri="{FF2B5EF4-FFF2-40B4-BE49-F238E27FC236}">
                <a16:creationId xmlns:a16="http://schemas.microsoft.com/office/drawing/2014/main" id="{C4C78123-BC2D-43B0-9182-60769E12EF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8A07D9-8866-4182-ADFC-0C75F730DBB6}"/>
              </a:ext>
            </a:extLst>
          </p:cNvPr>
          <p:cNvSpPr>
            <a:spLocks noGrp="1"/>
          </p:cNvSpPr>
          <p:nvPr>
            <p:ph type="sldNum" sz="quarter" idx="12"/>
          </p:nvPr>
        </p:nvSpPr>
        <p:spPr/>
        <p:txBody>
          <a:bodyPr/>
          <a:lstStyle/>
          <a:p>
            <a:fld id="{06847FC4-D0BC-4FED-83C8-D6FA4490DE47}" type="slidenum">
              <a:rPr lang="en-US" smtClean="0"/>
              <a:t>‹#›</a:t>
            </a:fld>
            <a:endParaRPr lang="en-US"/>
          </a:p>
        </p:txBody>
      </p:sp>
    </p:spTree>
    <p:extLst>
      <p:ext uri="{BB962C8B-B14F-4D97-AF65-F5344CB8AC3E}">
        <p14:creationId xmlns:p14="http://schemas.microsoft.com/office/powerpoint/2010/main" val="1799460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 Green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2"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5" y="6228779"/>
            <a:ext cx="1160319" cy="350371"/>
          </a:xfrm>
          <a:prstGeom prst="rect">
            <a:avLst/>
          </a:prstGeom>
        </p:spPr>
      </p:pic>
    </p:spTree>
    <p:extLst>
      <p:ext uri="{BB962C8B-B14F-4D97-AF65-F5344CB8AC3E}">
        <p14:creationId xmlns:p14="http://schemas.microsoft.com/office/powerpoint/2010/main" val="687322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76730"/>
            <a:ext cx="7664824"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64884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544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476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949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oject Scorecard-1">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76730"/>
            <a:ext cx="7664824" cy="25894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1894659014"/>
              </p:ext>
            </p:extLst>
          </p:nvPr>
        </p:nvGraphicFramePr>
        <p:xfrm>
          <a:off x="192024" y="734199"/>
          <a:ext cx="8759952" cy="4053840"/>
        </p:xfrm>
        <a:graphic>
          <a:graphicData uri="http://schemas.openxmlformats.org/drawingml/2006/table">
            <a:tbl>
              <a:tblPr>
                <a:tableStyleId>{5C22544A-7EE6-4342-B048-85BDC9FD1C3A}</a:tableStyleId>
              </a:tblPr>
              <a:tblGrid>
                <a:gridCol w="2889504">
                  <a:extLst>
                    <a:ext uri="{9D8B030D-6E8A-4147-A177-3AD203B41FA5}">
                      <a16:colId xmlns:a16="http://schemas.microsoft.com/office/drawing/2014/main" val="20000"/>
                    </a:ext>
                  </a:extLst>
                </a:gridCol>
                <a:gridCol w="45720">
                  <a:extLst>
                    <a:ext uri="{9D8B030D-6E8A-4147-A177-3AD203B41FA5}">
                      <a16:colId xmlns:a16="http://schemas.microsoft.com/office/drawing/2014/main" val="20001"/>
                    </a:ext>
                  </a:extLst>
                </a:gridCol>
                <a:gridCol w="2889504">
                  <a:extLst>
                    <a:ext uri="{9D8B030D-6E8A-4147-A177-3AD203B41FA5}">
                      <a16:colId xmlns:a16="http://schemas.microsoft.com/office/drawing/2014/main" val="20002"/>
                    </a:ext>
                  </a:extLst>
                </a:gridCol>
                <a:gridCol w="45720">
                  <a:extLst>
                    <a:ext uri="{9D8B030D-6E8A-4147-A177-3AD203B41FA5}">
                      <a16:colId xmlns:a16="http://schemas.microsoft.com/office/drawing/2014/main" val="20003"/>
                    </a:ext>
                  </a:extLst>
                </a:gridCol>
                <a:gridCol w="2889504">
                  <a:extLst>
                    <a:ext uri="{9D8B030D-6E8A-4147-A177-3AD203B41FA5}">
                      <a16:colId xmlns:a16="http://schemas.microsoft.com/office/drawing/2014/main" val="20004"/>
                    </a:ext>
                  </a:extLst>
                </a:gridCol>
              </a:tblGrid>
              <a:tr h="274320">
                <a:tc>
                  <a:txBody>
                    <a:bodyPr/>
                    <a:lstStyle/>
                    <a:p>
                      <a:pPr algn="ctr"/>
                      <a:r>
                        <a:rPr lang="en-US" sz="1400" b="1" dirty="0">
                          <a:solidFill>
                            <a:srgbClr val="1F497D"/>
                          </a:solidFill>
                          <a:latin typeface="Arial" panose="020B0604020202020204" pitchFamily="34" charset="0"/>
                          <a:cs typeface="Arial" panose="020B0604020202020204" pitchFamily="34" charset="0"/>
                        </a:rPr>
                        <a:t>Approach</a:t>
                      </a:r>
                    </a:p>
                  </a:txBody>
                  <a:tcPr marL="45720" marR="45720" anchor="ctr">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algn="ctr"/>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F497D"/>
                          </a:solidFill>
                          <a:latin typeface="Arial" panose="020B0604020202020204" pitchFamily="34" charset="0"/>
                          <a:cs typeface="Arial" panose="020B0604020202020204" pitchFamily="34" charset="0"/>
                        </a:rPr>
                        <a:t>Deliverables</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algn="ctr"/>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F497D"/>
                          </a:solidFill>
                          <a:latin typeface="Arial" panose="020B0604020202020204" pitchFamily="34" charset="0"/>
                          <a:cs typeface="Arial" panose="020B0604020202020204" pitchFamily="34" charset="0"/>
                        </a:rPr>
                        <a:t>Comments</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0"/>
                  </a:ext>
                </a:extLst>
              </a:tr>
              <a:tr h="3749040">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13" name="Text Placeholder 12"/>
          <p:cNvSpPr>
            <a:spLocks noGrp="1"/>
          </p:cNvSpPr>
          <p:nvPr>
            <p:ph type="body" sz="quarter" idx="10" hasCustomPrompt="1"/>
          </p:nvPr>
        </p:nvSpPr>
        <p:spPr>
          <a:xfrm>
            <a:off x="192917" y="1034232"/>
            <a:ext cx="2889504" cy="3749040"/>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Describe the ‘how’ of the project.  How will the vision be realized.  </a:t>
            </a:r>
          </a:p>
          <a:p>
            <a:pPr lvl="0"/>
            <a:r>
              <a:rPr lang="en-US" dirty="0"/>
              <a:t>Ideally, in more mature projects this would be objectives</a:t>
            </a:r>
          </a:p>
          <a:p>
            <a:pPr lvl="0"/>
            <a:r>
              <a:rPr lang="en-US" dirty="0"/>
              <a:t>Remove bullets through out this document as needed</a:t>
            </a:r>
          </a:p>
          <a:p>
            <a:pPr lvl="0"/>
            <a:endParaRPr lang="en-US" dirty="0"/>
          </a:p>
        </p:txBody>
      </p:sp>
      <p:sp>
        <p:nvSpPr>
          <p:cNvPr id="2" name="TextBox 1"/>
          <p:cNvSpPr txBox="1"/>
          <p:nvPr/>
        </p:nvSpPr>
        <p:spPr>
          <a:xfrm>
            <a:off x="4564916" y="66762"/>
            <a:ext cx="2588443" cy="274320"/>
          </a:xfrm>
          <a:prstGeom prst="rect">
            <a:avLst/>
          </a:prstGeom>
          <a:noFill/>
        </p:spPr>
        <p:txBody>
          <a:bodyPr vert="horz" wrap="square" lIns="0" tIns="0" rIns="0" bIns="0" rtlCol="0" anchor="ctr" anchorCtr="0">
            <a:spAutoFit/>
          </a:bodyPr>
          <a:lstStyle/>
          <a:p>
            <a:pPr algn="l"/>
            <a:r>
              <a:rPr lang="en-US" sz="1600" b="1" dirty="0">
                <a:solidFill>
                  <a:schemeClr val="bg1"/>
                </a:solidFill>
                <a:latin typeface="Arial" panose="020B0604020202020204" pitchFamily="34" charset="0"/>
                <a:cs typeface="Arial" panose="020B0604020202020204" pitchFamily="34" charset="0"/>
              </a:rPr>
              <a:t>ANNUAL SCORE CARD</a:t>
            </a:r>
          </a:p>
        </p:txBody>
      </p:sp>
      <p:sp>
        <p:nvSpPr>
          <p:cNvPr id="11" name="Text Placeholder 12"/>
          <p:cNvSpPr>
            <a:spLocks noGrp="1"/>
          </p:cNvSpPr>
          <p:nvPr>
            <p:ph type="body" sz="quarter" idx="14" hasCustomPrompt="1"/>
          </p:nvPr>
        </p:nvSpPr>
        <p:spPr>
          <a:xfrm>
            <a:off x="160762"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19" name="Title 1"/>
          <p:cNvSpPr txBox="1">
            <a:spLocks/>
          </p:cNvSpPr>
          <p:nvPr/>
        </p:nvSpPr>
        <p:spPr>
          <a:xfrm>
            <a:off x="117288" y="55691"/>
            <a:ext cx="2103120" cy="274320"/>
          </a:xfrm>
          <a:prstGeom prst="rect">
            <a:avLst/>
          </a:prstGeom>
        </p:spPr>
        <p:txBody>
          <a:bodyPr vert="horz" lIns="0" tIns="0" rIns="0" bIns="0" rtlCol="0" anchor="ctr">
            <a:normAutofit/>
          </a:bodyPr>
          <a:lstStyle>
            <a:lvl1pPr algn="ctr" defTabSz="914400" rtl="0" eaLnBrk="1" latinLnBrk="0" hangingPunct="1">
              <a:lnSpc>
                <a:spcPct val="90000"/>
              </a:lnSpc>
              <a:spcBef>
                <a:spcPct val="0"/>
              </a:spcBef>
              <a:buNone/>
              <a:defRPr sz="3400" b="1" kern="1200">
                <a:solidFill>
                  <a:srgbClr val="1F497D"/>
                </a:solidFill>
                <a:latin typeface="Arial" panose="020B0604020202020204" pitchFamily="34" charset="0"/>
                <a:ea typeface="+mj-ea"/>
                <a:cs typeface="Arial" panose="020B0604020202020204" pitchFamily="34" charset="0"/>
              </a:defRPr>
            </a:lvl1pPr>
          </a:lstStyle>
          <a:p>
            <a:pPr algn="l"/>
            <a:endParaRPr lang="en-US" sz="1200" dirty="0">
              <a:solidFill>
                <a:schemeClr val="bg1"/>
              </a:solidFill>
            </a:endParaRPr>
          </a:p>
        </p:txBody>
      </p:sp>
      <p:sp>
        <p:nvSpPr>
          <p:cNvPr id="3" name="Footer Placeholder 2"/>
          <p:cNvSpPr>
            <a:spLocks noGrp="1"/>
          </p:cNvSpPr>
          <p:nvPr>
            <p:ph type="ftr" sz="quarter" idx="16"/>
          </p:nvPr>
        </p:nvSpPr>
        <p:spPr/>
        <p:txBody>
          <a:bodyPr/>
          <a:lstStyle/>
          <a:p>
            <a:endParaRPr lang="en-US" dirty="0"/>
          </a:p>
        </p:txBody>
      </p:sp>
      <p:sp>
        <p:nvSpPr>
          <p:cNvPr id="20" name="Text Placeholder 12"/>
          <p:cNvSpPr>
            <a:spLocks noGrp="1"/>
          </p:cNvSpPr>
          <p:nvPr>
            <p:ph type="body" sz="quarter" idx="17" hasCustomPrompt="1"/>
          </p:nvPr>
        </p:nvSpPr>
        <p:spPr>
          <a:xfrm>
            <a:off x="72828" y="66762"/>
            <a:ext cx="1190513" cy="274320"/>
          </a:xfrm>
        </p:spPr>
        <p:txBody>
          <a:bodyPr vert="horz" lIns="0" tIns="0" rIns="0" bIns="0" anchor="ctr" anchorCtr="0">
            <a:noAutofit/>
          </a:bodyPr>
          <a:lstStyle>
            <a:lvl1pPr marL="0" indent="0">
              <a:buNone/>
              <a:defRPr sz="1600" b="1">
                <a:solidFill>
                  <a:schemeClr val="bg1"/>
                </a:solidFill>
              </a:defRPr>
            </a:lvl1pPr>
            <a:lvl2pPr>
              <a:defRPr sz="1400"/>
            </a:lvl2pPr>
            <a:lvl3pPr>
              <a:defRPr sz="1200"/>
            </a:lvl3pPr>
            <a:lvl4pPr>
              <a:defRPr sz="1100"/>
            </a:lvl4pPr>
            <a:lvl5pPr>
              <a:defRPr sz="1100"/>
            </a:lvl5pPr>
          </a:lstStyle>
          <a:p>
            <a:pPr lvl="0"/>
            <a:r>
              <a:rPr lang="en-US" dirty="0"/>
              <a:t>12/22/2014</a:t>
            </a:r>
          </a:p>
        </p:txBody>
      </p:sp>
      <p:sp>
        <p:nvSpPr>
          <p:cNvPr id="21" name="Text Placeholder 12"/>
          <p:cNvSpPr>
            <a:spLocks noGrp="1"/>
          </p:cNvSpPr>
          <p:nvPr>
            <p:ph type="body" sz="quarter" idx="18" hasCustomPrompt="1"/>
          </p:nvPr>
        </p:nvSpPr>
        <p:spPr>
          <a:xfrm>
            <a:off x="2151132" y="66762"/>
            <a:ext cx="1190513" cy="274320"/>
          </a:xfrm>
        </p:spPr>
        <p:txBody>
          <a:bodyPr vert="horz" lIns="0" tIns="0" rIns="0" bIns="0" anchor="ctr" anchorCtr="0">
            <a:noAutofit/>
          </a:bodyPr>
          <a:lstStyle>
            <a:lvl1pPr marL="0" indent="0">
              <a:buNone/>
              <a:defRPr sz="1600" b="1">
                <a:solidFill>
                  <a:schemeClr val="bg1"/>
                </a:solidFill>
              </a:defRPr>
            </a:lvl1pPr>
            <a:lvl2pPr>
              <a:defRPr sz="1400"/>
            </a:lvl2pPr>
            <a:lvl3pPr>
              <a:defRPr sz="1200"/>
            </a:lvl3pPr>
            <a:lvl4pPr>
              <a:defRPr sz="1100"/>
            </a:lvl4pPr>
            <a:lvl5pPr>
              <a:defRPr sz="1100"/>
            </a:lvl5pPr>
          </a:lstStyle>
          <a:p>
            <a:pPr lvl="0"/>
            <a:r>
              <a:rPr lang="en-US" dirty="0"/>
              <a:t>PROJECT</a:t>
            </a:r>
          </a:p>
        </p:txBody>
      </p:sp>
      <p:graphicFrame>
        <p:nvGraphicFramePr>
          <p:cNvPr id="4" name="Table 3"/>
          <p:cNvGraphicFramePr>
            <a:graphicFrameLocks noGrp="1"/>
          </p:cNvGraphicFramePr>
          <p:nvPr>
            <p:extLst>
              <p:ext uri="{D42A27DB-BD31-4B8C-83A1-F6EECF244321}">
                <p14:modId xmlns:p14="http://schemas.microsoft.com/office/powerpoint/2010/main" val="870252355"/>
              </p:ext>
            </p:extLst>
          </p:nvPr>
        </p:nvGraphicFramePr>
        <p:xfrm>
          <a:off x="165800" y="4826202"/>
          <a:ext cx="8812400" cy="1722120"/>
        </p:xfrm>
        <a:graphic>
          <a:graphicData uri="http://schemas.openxmlformats.org/drawingml/2006/table">
            <a:tbl>
              <a:tblPr>
                <a:tableStyleId>{5C22544A-7EE6-4342-B048-85BDC9FD1C3A}</a:tableStyleId>
              </a:tblPr>
              <a:tblGrid>
                <a:gridCol w="2203100">
                  <a:extLst>
                    <a:ext uri="{9D8B030D-6E8A-4147-A177-3AD203B41FA5}">
                      <a16:colId xmlns:a16="http://schemas.microsoft.com/office/drawing/2014/main" val="20000"/>
                    </a:ext>
                  </a:extLst>
                </a:gridCol>
                <a:gridCol w="2203100">
                  <a:extLst>
                    <a:ext uri="{9D8B030D-6E8A-4147-A177-3AD203B41FA5}">
                      <a16:colId xmlns:a16="http://schemas.microsoft.com/office/drawing/2014/main" val="20001"/>
                    </a:ext>
                  </a:extLst>
                </a:gridCol>
                <a:gridCol w="2203100">
                  <a:extLst>
                    <a:ext uri="{9D8B030D-6E8A-4147-A177-3AD203B41FA5}">
                      <a16:colId xmlns:a16="http://schemas.microsoft.com/office/drawing/2014/main" val="20002"/>
                    </a:ext>
                  </a:extLst>
                </a:gridCol>
                <a:gridCol w="2203100">
                  <a:extLst>
                    <a:ext uri="{9D8B030D-6E8A-4147-A177-3AD203B41FA5}">
                      <a16:colId xmlns:a16="http://schemas.microsoft.com/office/drawing/2014/main" val="20003"/>
                    </a:ext>
                  </a:extLst>
                </a:gridCol>
              </a:tblGrid>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0"/>
                  </a:ext>
                </a:extLst>
              </a:tr>
              <a:tr h="205740">
                <a:tc>
                  <a:txBody>
                    <a:bodyPr/>
                    <a:lstStyle/>
                    <a:p>
                      <a:pPr algn="ctr"/>
                      <a:r>
                        <a:rPr lang="en-US" sz="1400" b="1" dirty="0">
                          <a:solidFill>
                            <a:schemeClr val="tx2"/>
                          </a:solidFill>
                          <a:latin typeface="Arial" panose="020B0604020202020204" pitchFamily="34" charset="0"/>
                          <a:cs typeface="Arial" panose="020B0604020202020204" pitchFamily="34" charset="0"/>
                        </a:rPr>
                        <a:t>Q1 activities</a:t>
                      </a: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2"/>
                          </a:solidFill>
                          <a:latin typeface="Arial" panose="020B0604020202020204" pitchFamily="34" charset="0"/>
                          <a:cs typeface="Arial" panose="020B0604020202020204" pitchFamily="34" charset="0"/>
                        </a:rPr>
                        <a:t>Q2 activities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algn="ctr"/>
                      <a:r>
                        <a:rPr lang="en-US" sz="1400" b="1" dirty="0">
                          <a:solidFill>
                            <a:schemeClr val="tx2"/>
                          </a:solidFill>
                          <a:latin typeface="Arial" panose="020B0604020202020204" pitchFamily="34" charset="0"/>
                          <a:cs typeface="Arial" panose="020B0604020202020204" pitchFamily="34" charset="0"/>
                        </a:rPr>
                        <a:t>Q3 activities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algn="ctr"/>
                      <a:r>
                        <a:rPr lang="en-US" sz="1400" b="1" dirty="0">
                          <a:solidFill>
                            <a:schemeClr val="tx2"/>
                          </a:solidFill>
                          <a:latin typeface="Arial" panose="020B0604020202020204" pitchFamily="34" charset="0"/>
                          <a:cs typeface="Arial" panose="020B0604020202020204" pitchFamily="34" charset="0"/>
                        </a:rPr>
                        <a:t>Q4 activities</a:t>
                      </a:r>
                    </a:p>
                  </a:txBody>
                  <a:tcPr marL="0" marR="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1"/>
                  </a:ext>
                </a:extLst>
              </a:tr>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2"/>
                  </a:ext>
                </a:extLst>
              </a:tr>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371600">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2" name="Text Placeholder 12"/>
          <p:cNvSpPr>
            <a:spLocks noGrp="1"/>
          </p:cNvSpPr>
          <p:nvPr>
            <p:ph type="body" sz="quarter" idx="19" hasCustomPrompt="1"/>
          </p:nvPr>
        </p:nvSpPr>
        <p:spPr>
          <a:xfrm>
            <a:off x="4572350"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3" name="Text Placeholder 12"/>
          <p:cNvSpPr>
            <a:spLocks noGrp="1"/>
          </p:cNvSpPr>
          <p:nvPr>
            <p:ph type="body" sz="quarter" idx="20" hasCustomPrompt="1"/>
          </p:nvPr>
        </p:nvSpPr>
        <p:spPr>
          <a:xfrm>
            <a:off x="2366556"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4" name="Text Placeholder 12"/>
          <p:cNvSpPr>
            <a:spLocks noGrp="1"/>
          </p:cNvSpPr>
          <p:nvPr>
            <p:ph type="body" sz="quarter" idx="21" hasCustomPrompt="1"/>
          </p:nvPr>
        </p:nvSpPr>
        <p:spPr>
          <a:xfrm>
            <a:off x="6778145"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5" name="Text Placeholder 12"/>
          <p:cNvSpPr>
            <a:spLocks noGrp="1"/>
          </p:cNvSpPr>
          <p:nvPr>
            <p:ph type="body" sz="quarter" idx="22" hasCustomPrompt="1"/>
          </p:nvPr>
        </p:nvSpPr>
        <p:spPr>
          <a:xfrm>
            <a:off x="6067017" y="1034232"/>
            <a:ext cx="2889504" cy="3749040"/>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This is an area for any project comments, are the decisions to be made, areas for alignment, specific budget items to discuss</a:t>
            </a:r>
          </a:p>
        </p:txBody>
      </p:sp>
      <p:sp>
        <p:nvSpPr>
          <p:cNvPr id="26" name="Text Placeholder 12"/>
          <p:cNvSpPr>
            <a:spLocks noGrp="1"/>
          </p:cNvSpPr>
          <p:nvPr>
            <p:ph type="body" sz="quarter" idx="23" hasCustomPrompt="1"/>
          </p:nvPr>
        </p:nvSpPr>
        <p:spPr>
          <a:xfrm>
            <a:off x="3129967" y="1034232"/>
            <a:ext cx="2889504" cy="3749040"/>
          </a:xfrm>
        </p:spPr>
        <p:txBody>
          <a:bodyPr lIns="45720" rIns="45720">
            <a:normAutofit/>
          </a:bodyPr>
          <a:lstStyle>
            <a:lvl1pPr>
              <a:defRPr sz="1400" baseline="0">
                <a:sym typeface="Wingdings" panose="05000000000000000000" pitchFamily="2" charset="2"/>
              </a:defRPr>
            </a:lvl1pPr>
            <a:lvl2pPr>
              <a:defRPr sz="1200"/>
            </a:lvl2pPr>
            <a:lvl3pPr>
              <a:defRPr sz="1100"/>
            </a:lvl3pPr>
            <a:lvl4pPr>
              <a:defRPr sz="1100"/>
            </a:lvl4pPr>
            <a:lvl5pPr>
              <a:defRPr sz="1100"/>
            </a:lvl5pPr>
          </a:lstStyle>
          <a:p>
            <a:pPr lvl="0"/>
            <a:r>
              <a:rPr lang="en-US" dirty="0"/>
              <a:t>Deliverables with performance to plan indicators.  </a:t>
            </a:r>
          </a:p>
          <a:p>
            <a:pPr lvl="0"/>
            <a:r>
              <a:rPr lang="en-US" dirty="0"/>
              <a:t>These indicators should be ‘stop light’ indicators color the large ● symbol red-orange-green theme colors for: critically behind, at risk, on target.  </a:t>
            </a:r>
          </a:p>
          <a:p>
            <a:pPr lvl="0"/>
            <a:r>
              <a:rPr lang="en-US" dirty="0"/>
              <a:t>Insert a  or  to indicate the deliverable is complete.  </a:t>
            </a:r>
          </a:p>
          <a:p>
            <a:pPr lvl="0"/>
            <a:r>
              <a:rPr lang="en-US" dirty="0"/>
              <a:t>These symbols can be found under insert&gt;symbol&gt;wingdings</a:t>
            </a:r>
          </a:p>
          <a:p>
            <a:pPr lvl="0"/>
            <a:r>
              <a:rPr lang="en-US" dirty="0"/>
              <a:t>Add dates if deliverable deadlines are known</a:t>
            </a:r>
          </a:p>
          <a:p>
            <a:pPr lvl="0"/>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1171580"/>
              </p:ext>
            </p:extLst>
          </p:nvPr>
        </p:nvGraphicFramePr>
        <p:xfrm>
          <a:off x="192024" y="383959"/>
          <a:ext cx="6949440" cy="304800"/>
        </p:xfrm>
        <a:graphic>
          <a:graphicData uri="http://schemas.openxmlformats.org/drawingml/2006/table">
            <a:tbl>
              <a:tblPr firstRow="1" bandRow="1">
                <a:tableStyleId>{5C22544A-7EE6-4342-B048-85BDC9FD1C3A}</a:tableStyleId>
              </a:tblPr>
              <a:tblGrid>
                <a:gridCol w="73152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73152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301752">
                <a:tc>
                  <a:txBody>
                    <a:bodyPr/>
                    <a:lstStyle/>
                    <a:p>
                      <a:pPr algn="ctr"/>
                      <a:r>
                        <a:rPr lang="en-US" sz="1400" dirty="0">
                          <a:solidFill>
                            <a:schemeClr val="tx2"/>
                          </a:solidFill>
                        </a:rPr>
                        <a:t>Budget</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endParaRPr lang="en-US" sz="1400" dirty="0">
                        <a:solidFill>
                          <a:srgbClr val="D5D5D5"/>
                        </a:solidFill>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solidFill>
                            <a:schemeClr val="tx2"/>
                          </a:solidFill>
                        </a:rPr>
                        <a:t>Actual</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endParaRPr lang="en-US" sz="1400" dirty="0">
                        <a:solidFill>
                          <a:srgbClr val="D5D5D5"/>
                        </a:solidFill>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29" name="Text Placeholder 12"/>
          <p:cNvSpPr>
            <a:spLocks noGrp="1"/>
          </p:cNvSpPr>
          <p:nvPr>
            <p:ph type="body" sz="quarter" idx="26" hasCustomPrompt="1"/>
          </p:nvPr>
        </p:nvSpPr>
        <p:spPr>
          <a:xfrm>
            <a:off x="926724" y="380776"/>
            <a:ext cx="2743200" cy="301752"/>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Amount budget YTD  </a:t>
            </a:r>
          </a:p>
        </p:txBody>
      </p:sp>
      <p:sp>
        <p:nvSpPr>
          <p:cNvPr id="30" name="Text Placeholder 12"/>
          <p:cNvSpPr>
            <a:spLocks noGrp="1"/>
          </p:cNvSpPr>
          <p:nvPr>
            <p:ph type="body" sz="quarter" idx="27" hasCustomPrompt="1"/>
          </p:nvPr>
        </p:nvSpPr>
        <p:spPr>
          <a:xfrm>
            <a:off x="4410159" y="380776"/>
            <a:ext cx="2743200" cy="301752"/>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Amount spent YTD  </a:t>
            </a: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4703" y="95569"/>
            <a:ext cx="1178002" cy="357327"/>
          </a:xfrm>
          <a:prstGeom prst="rect">
            <a:avLst/>
          </a:prstGeom>
        </p:spPr>
      </p:pic>
    </p:spTree>
    <p:extLst>
      <p:ext uri="{BB962C8B-B14F-4D97-AF65-F5344CB8AC3E}">
        <p14:creationId xmlns:p14="http://schemas.microsoft.com/office/powerpoint/2010/main" val="2639403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14" name="Text Placeholder 3"/>
          <p:cNvSpPr>
            <a:spLocks noGrp="1"/>
          </p:cNvSpPr>
          <p:nvPr>
            <p:ph type="body" sz="quarter" idx="13"/>
          </p:nvPr>
        </p:nvSpPr>
        <p:spPr>
          <a:xfrm>
            <a:off x="406842" y="1492308"/>
            <a:ext cx="4165158" cy="2570128"/>
          </a:xfrm>
          <a:ln>
            <a:noFill/>
          </a:ln>
        </p:spPr>
        <p:txBody>
          <a:bodyPr>
            <a:normAutofit/>
          </a:bodyPr>
          <a:lstStyle>
            <a:lvl1pPr>
              <a:defRPr sz="1600"/>
            </a:lvl1pPr>
          </a:lstStyle>
          <a:p>
            <a:pPr lvl="0"/>
            <a:r>
              <a:rPr lang="en-US"/>
              <a:t>Click to edit Master text styles</a:t>
            </a:r>
          </a:p>
        </p:txBody>
      </p:sp>
      <p:sp>
        <p:nvSpPr>
          <p:cNvPr id="15" name="Text Placeholder 3"/>
          <p:cNvSpPr>
            <a:spLocks noGrp="1"/>
          </p:cNvSpPr>
          <p:nvPr>
            <p:ph type="body" sz="quarter" idx="18"/>
          </p:nvPr>
        </p:nvSpPr>
        <p:spPr>
          <a:xfrm>
            <a:off x="406842" y="4062436"/>
            <a:ext cx="4165158" cy="2570128"/>
          </a:xfrm>
          <a:ln>
            <a:noFill/>
          </a:ln>
        </p:spPr>
        <p:txBody>
          <a:bodyPr>
            <a:normAutofit/>
          </a:bodyPr>
          <a:lstStyle>
            <a:lvl1pPr>
              <a:defRPr sz="1600"/>
            </a:lvl1pPr>
          </a:lstStyle>
          <a:p>
            <a:pPr lvl="0"/>
            <a:r>
              <a:rPr lang="en-US"/>
              <a:t>Click to edit Master text styles</a:t>
            </a:r>
          </a:p>
        </p:txBody>
      </p:sp>
      <p:sp>
        <p:nvSpPr>
          <p:cNvPr id="16" name="Rectangle 15"/>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quarter" idx="20"/>
          </p:nvPr>
        </p:nvSpPr>
        <p:spPr>
          <a:xfrm>
            <a:off x="4572000" y="1492308"/>
            <a:ext cx="4165158" cy="2570128"/>
          </a:xfrm>
          <a:ln>
            <a:noFill/>
          </a:ln>
        </p:spPr>
        <p:txBody>
          <a:bodyPr>
            <a:normAutofit/>
          </a:bodyPr>
          <a:lstStyle>
            <a:lvl1pPr>
              <a:defRPr sz="1600"/>
            </a:lvl1pPr>
          </a:lstStyle>
          <a:p>
            <a:pPr lvl="0"/>
            <a:r>
              <a:rPr lang="en-US"/>
              <a:t>Click to edit Master text styles</a:t>
            </a:r>
          </a:p>
        </p:txBody>
      </p:sp>
      <p:sp>
        <p:nvSpPr>
          <p:cNvPr id="19" name="Text Placeholder 3"/>
          <p:cNvSpPr>
            <a:spLocks noGrp="1"/>
          </p:cNvSpPr>
          <p:nvPr>
            <p:ph type="body" sz="quarter" idx="22"/>
          </p:nvPr>
        </p:nvSpPr>
        <p:spPr>
          <a:xfrm>
            <a:off x="4572000" y="4062436"/>
            <a:ext cx="4165158" cy="2570128"/>
          </a:xfrm>
          <a:ln>
            <a:noFill/>
          </a:ln>
        </p:spPr>
        <p:txBody>
          <a:bodyPr>
            <a:normAutofit/>
          </a:bodyPr>
          <a:lstStyle>
            <a:lvl1pPr>
              <a:defRPr sz="1600"/>
            </a:lvl1pPr>
          </a:lstStyle>
          <a:p>
            <a:pPr lvl="0"/>
            <a:r>
              <a:rPr lang="en-US"/>
              <a:t>Click to edit Master text styles</a:t>
            </a:r>
          </a:p>
        </p:txBody>
      </p:sp>
      <p:sp>
        <p:nvSpPr>
          <p:cNvPr id="20" name="Rectangle 1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0269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4 Square w/ Titles">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406842" y="1492308"/>
            <a:ext cx="4165158" cy="455527"/>
          </a:xfrm>
          <a:ln>
            <a:noFill/>
          </a:ln>
        </p:spPr>
        <p:txBody>
          <a:bodyPr>
            <a:normAutofit/>
          </a:bodyPr>
          <a:lstStyle>
            <a:lvl1pPr marL="0" indent="0">
              <a:buNone/>
              <a:defRPr sz="1800" b="1"/>
            </a:lvl1pPr>
          </a:lstStyle>
          <a:p>
            <a:pPr lvl="0"/>
            <a:r>
              <a:rPr lang="en-US"/>
              <a:t>Click to edit Master text styles</a:t>
            </a:r>
          </a:p>
        </p:txBody>
      </p:sp>
      <p:sp>
        <p:nvSpPr>
          <p:cNvPr id="11" name="Text Placeholder 3"/>
          <p:cNvSpPr>
            <a:spLocks noGrp="1"/>
          </p:cNvSpPr>
          <p:nvPr>
            <p:ph type="body" sz="quarter" idx="13"/>
          </p:nvPr>
        </p:nvSpPr>
        <p:spPr>
          <a:xfrm>
            <a:off x="406842" y="1947972"/>
            <a:ext cx="4165158" cy="2114464"/>
          </a:xfrm>
          <a:ln>
            <a:noFill/>
          </a:ln>
        </p:spPr>
        <p:txBody>
          <a:bodyPr>
            <a:normAutofit/>
          </a:bodyPr>
          <a:lstStyle>
            <a:lvl1pPr>
              <a:defRPr sz="1600"/>
            </a:lvl1pPr>
          </a:lstStyle>
          <a:p>
            <a:pPr lvl="0"/>
            <a:r>
              <a:rPr lang="en-US"/>
              <a:t>Click to edit Master text styles</a:t>
            </a:r>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23" name="Text Placeholder 3"/>
          <p:cNvSpPr>
            <a:spLocks noGrp="1"/>
          </p:cNvSpPr>
          <p:nvPr>
            <p:ph type="body" sz="quarter" idx="17"/>
          </p:nvPr>
        </p:nvSpPr>
        <p:spPr>
          <a:xfrm>
            <a:off x="406842" y="4062436"/>
            <a:ext cx="4165158" cy="455527"/>
          </a:xfrm>
          <a:ln>
            <a:noFill/>
          </a:ln>
        </p:spPr>
        <p:txBody>
          <a:bodyPr>
            <a:normAutofit/>
          </a:bodyPr>
          <a:lstStyle>
            <a:lvl1pPr marL="0" indent="0">
              <a:buNone/>
              <a:defRPr sz="1800" b="1"/>
            </a:lvl1pPr>
          </a:lstStyle>
          <a:p>
            <a:pPr lvl="0"/>
            <a:r>
              <a:rPr lang="en-US"/>
              <a:t>Click to edit Master text styles</a:t>
            </a:r>
          </a:p>
        </p:txBody>
      </p:sp>
      <p:sp>
        <p:nvSpPr>
          <p:cNvPr id="24" name="Text Placeholder 3"/>
          <p:cNvSpPr>
            <a:spLocks noGrp="1"/>
          </p:cNvSpPr>
          <p:nvPr>
            <p:ph type="body" sz="quarter" idx="18"/>
          </p:nvPr>
        </p:nvSpPr>
        <p:spPr>
          <a:xfrm>
            <a:off x="406842" y="4518100"/>
            <a:ext cx="4165158" cy="2114464"/>
          </a:xfrm>
          <a:ln>
            <a:noFill/>
          </a:ln>
        </p:spPr>
        <p:txBody>
          <a:bodyPr>
            <a:normAutofit/>
          </a:bodyPr>
          <a:lstStyle>
            <a:lvl1pPr>
              <a:defRPr sz="1600"/>
            </a:lvl1pPr>
          </a:lstStyle>
          <a:p>
            <a:pPr lvl="0"/>
            <a:r>
              <a:rPr lang="en-US"/>
              <a:t>Click to edit Master text styles</a:t>
            </a:r>
          </a:p>
        </p:txBody>
      </p:sp>
      <p:sp>
        <p:nvSpPr>
          <p:cNvPr id="3" name="Rectangle 2"/>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3"/>
          <p:cNvSpPr>
            <a:spLocks noGrp="1"/>
          </p:cNvSpPr>
          <p:nvPr>
            <p:ph type="body" sz="quarter" idx="19"/>
          </p:nvPr>
        </p:nvSpPr>
        <p:spPr>
          <a:xfrm>
            <a:off x="4572000" y="1492308"/>
            <a:ext cx="4165158" cy="455527"/>
          </a:xfrm>
          <a:ln>
            <a:noFill/>
          </a:ln>
        </p:spPr>
        <p:txBody>
          <a:bodyPr>
            <a:normAutofit/>
          </a:bodyPr>
          <a:lstStyle>
            <a:lvl1pPr marL="0" indent="0">
              <a:buNone/>
              <a:defRPr sz="1800" b="1"/>
            </a:lvl1pPr>
          </a:lstStyle>
          <a:p>
            <a:pPr lvl="0"/>
            <a:r>
              <a:rPr lang="en-US"/>
              <a:t>Click to edit Master text styles</a:t>
            </a:r>
          </a:p>
        </p:txBody>
      </p:sp>
      <p:sp>
        <p:nvSpPr>
          <p:cNvPr id="27" name="Text Placeholder 3"/>
          <p:cNvSpPr>
            <a:spLocks noGrp="1"/>
          </p:cNvSpPr>
          <p:nvPr>
            <p:ph type="body" sz="quarter" idx="20"/>
          </p:nvPr>
        </p:nvSpPr>
        <p:spPr>
          <a:xfrm>
            <a:off x="4572000" y="1947972"/>
            <a:ext cx="4165158" cy="2114464"/>
          </a:xfrm>
          <a:ln>
            <a:noFill/>
          </a:ln>
        </p:spPr>
        <p:txBody>
          <a:bodyPr>
            <a:normAutofit/>
          </a:bodyPr>
          <a:lstStyle>
            <a:lvl1pPr>
              <a:defRPr sz="1600"/>
            </a:lvl1pPr>
          </a:lstStyle>
          <a:p>
            <a:pPr lvl="0"/>
            <a:r>
              <a:rPr lang="en-US"/>
              <a:t>Click to edit Master text styles</a:t>
            </a:r>
          </a:p>
        </p:txBody>
      </p:sp>
      <p:sp>
        <p:nvSpPr>
          <p:cNvPr id="28" name="Text Placeholder 3"/>
          <p:cNvSpPr>
            <a:spLocks noGrp="1"/>
          </p:cNvSpPr>
          <p:nvPr>
            <p:ph type="body" sz="quarter" idx="21"/>
          </p:nvPr>
        </p:nvSpPr>
        <p:spPr>
          <a:xfrm>
            <a:off x="4572000" y="4062436"/>
            <a:ext cx="4165158" cy="455527"/>
          </a:xfrm>
          <a:ln>
            <a:noFill/>
          </a:ln>
        </p:spPr>
        <p:txBody>
          <a:bodyPr>
            <a:normAutofit/>
          </a:bodyPr>
          <a:lstStyle>
            <a:lvl1pPr marL="0" indent="0">
              <a:buNone/>
              <a:defRPr sz="1800" b="1"/>
            </a:lvl1pPr>
          </a:lstStyle>
          <a:p>
            <a:pPr lvl="0"/>
            <a:r>
              <a:rPr lang="en-US"/>
              <a:t>Click to edit Master text styles</a:t>
            </a:r>
          </a:p>
        </p:txBody>
      </p:sp>
      <p:sp>
        <p:nvSpPr>
          <p:cNvPr id="29" name="Text Placeholder 3"/>
          <p:cNvSpPr>
            <a:spLocks noGrp="1"/>
          </p:cNvSpPr>
          <p:nvPr>
            <p:ph type="body" sz="quarter" idx="22"/>
          </p:nvPr>
        </p:nvSpPr>
        <p:spPr>
          <a:xfrm>
            <a:off x="4572000" y="4518100"/>
            <a:ext cx="4165158" cy="2114464"/>
          </a:xfrm>
          <a:ln>
            <a:noFill/>
          </a:ln>
        </p:spPr>
        <p:txBody>
          <a:bodyPr>
            <a:normAutofit/>
          </a:bodyPr>
          <a:lstStyle>
            <a:lvl1pPr>
              <a:defRPr sz="1600"/>
            </a:lvl1pPr>
          </a:lstStyle>
          <a:p>
            <a:pPr lvl="0"/>
            <a:r>
              <a:rPr lang="en-US"/>
              <a:t>Click to edit Master text styles</a:t>
            </a:r>
          </a:p>
        </p:txBody>
      </p:sp>
      <p:sp>
        <p:nvSpPr>
          <p:cNvPr id="30" name="Rectangle 2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059837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15914787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roject Overview">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1" name="Text Placeholder 3"/>
          <p:cNvSpPr>
            <a:spLocks noGrp="1"/>
          </p:cNvSpPr>
          <p:nvPr>
            <p:ph type="body" sz="quarter" idx="13" hasCustomPrompt="1"/>
          </p:nvPr>
        </p:nvSpPr>
        <p:spPr>
          <a:xfrm>
            <a:off x="406842" y="1947972"/>
            <a:ext cx="4165158" cy="2114464"/>
          </a:xfrm>
          <a:ln>
            <a:noFill/>
          </a:ln>
        </p:spPr>
        <p:txBody>
          <a:bodyPr>
            <a:normAutofit/>
          </a:bodyPr>
          <a:lstStyle>
            <a:lvl1pPr>
              <a:defRPr sz="1600"/>
            </a:lvl1pPr>
          </a:lstStyle>
          <a:p>
            <a:pPr lvl="0"/>
            <a:r>
              <a:rPr lang="en-US" dirty="0"/>
              <a:t>This Box if for a short tagline version of the Vision</a:t>
            </a:r>
          </a:p>
          <a:p>
            <a:pPr lvl="0"/>
            <a:r>
              <a:rPr lang="en-US" dirty="0"/>
              <a:t>Remove bullet throughout this document as needed for clarity</a:t>
            </a:r>
          </a:p>
          <a:p>
            <a:pPr lvl="0"/>
            <a:endParaRPr lang="en-US" dirty="0"/>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24" name="Text Placeholder 3"/>
          <p:cNvSpPr>
            <a:spLocks noGrp="1"/>
          </p:cNvSpPr>
          <p:nvPr>
            <p:ph type="body" sz="quarter" idx="18" hasCustomPrompt="1"/>
          </p:nvPr>
        </p:nvSpPr>
        <p:spPr>
          <a:xfrm>
            <a:off x="406842" y="4518100"/>
            <a:ext cx="4165158" cy="2114464"/>
          </a:xfrm>
          <a:ln>
            <a:noFill/>
          </a:ln>
        </p:spPr>
        <p:txBody>
          <a:bodyPr>
            <a:normAutofit/>
          </a:bodyPr>
          <a:lstStyle>
            <a:lvl1pPr>
              <a:defRPr sz="1600"/>
            </a:lvl1pPr>
          </a:lstStyle>
          <a:p>
            <a:pPr lvl="0"/>
            <a:r>
              <a:rPr lang="en-US" dirty="0"/>
              <a:t>Top Project Priorities</a:t>
            </a:r>
          </a:p>
        </p:txBody>
      </p:sp>
      <p:sp>
        <p:nvSpPr>
          <p:cNvPr id="3" name="Rectangle 2"/>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3"/>
          <p:cNvSpPr>
            <a:spLocks noGrp="1"/>
          </p:cNvSpPr>
          <p:nvPr>
            <p:ph type="body" sz="quarter" idx="20" hasCustomPrompt="1"/>
          </p:nvPr>
        </p:nvSpPr>
        <p:spPr>
          <a:xfrm>
            <a:off x="4572000" y="1947972"/>
            <a:ext cx="4165158" cy="2114464"/>
          </a:xfrm>
          <a:ln>
            <a:noFill/>
          </a:ln>
        </p:spPr>
        <p:txBody>
          <a:bodyPr>
            <a:normAutofit/>
          </a:bodyPr>
          <a:lstStyle>
            <a:lvl1pPr>
              <a:defRPr sz="1600"/>
            </a:lvl1pPr>
          </a:lstStyle>
          <a:p>
            <a:pPr lvl="0"/>
            <a:r>
              <a:rPr lang="en-US" dirty="0"/>
              <a:t>This box is for listing the Board Champion, PI, and Project Manager.  Add a pie chart to show the member type distribution of the Steering Committee or the entire Project Team</a:t>
            </a:r>
          </a:p>
        </p:txBody>
      </p:sp>
      <p:sp>
        <p:nvSpPr>
          <p:cNvPr id="29" name="Text Placeholder 3"/>
          <p:cNvSpPr>
            <a:spLocks noGrp="1"/>
          </p:cNvSpPr>
          <p:nvPr>
            <p:ph type="body" sz="quarter" idx="22" hasCustomPrompt="1"/>
          </p:nvPr>
        </p:nvSpPr>
        <p:spPr>
          <a:xfrm>
            <a:off x="4572000" y="4518100"/>
            <a:ext cx="4165158" cy="2114464"/>
          </a:xfrm>
          <a:ln>
            <a:noFill/>
          </a:ln>
        </p:spPr>
        <p:txBody>
          <a:bodyPr>
            <a:normAutofit/>
          </a:bodyPr>
          <a:lstStyle>
            <a:lvl1pPr marL="182880" marR="0" indent="-18288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sz="1600"/>
            </a:lvl1pPr>
          </a:lstStyle>
          <a:p>
            <a:pPr marL="182880" marR="0" lvl="0" indent="-18288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dirty="0"/>
              <a:t>List accomplishments since the last BOD meeting</a:t>
            </a:r>
          </a:p>
        </p:txBody>
      </p:sp>
      <p:sp>
        <p:nvSpPr>
          <p:cNvPr id="30" name="Rectangle 2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06842" y="1492308"/>
            <a:ext cx="4165158" cy="369332"/>
          </a:xfrm>
          <a:prstGeom prst="rect">
            <a:avLst/>
          </a:prstGeom>
          <a:noFill/>
        </p:spPr>
        <p:txBody>
          <a:bodyPr wrap="square" rtlCol="0">
            <a:spAutoFit/>
          </a:bodyPr>
          <a:lstStyle/>
          <a:p>
            <a:r>
              <a:rPr lang="en-US" b="1" dirty="0">
                <a:solidFill>
                  <a:srgbClr val="1F497D"/>
                </a:solidFill>
              </a:rPr>
              <a:t>Vision</a:t>
            </a:r>
          </a:p>
        </p:txBody>
      </p:sp>
      <p:sp>
        <p:nvSpPr>
          <p:cNvPr id="19" name="TextBox 18"/>
          <p:cNvSpPr txBox="1"/>
          <p:nvPr/>
        </p:nvSpPr>
        <p:spPr>
          <a:xfrm>
            <a:off x="4572000" y="1535405"/>
            <a:ext cx="4165158" cy="369332"/>
          </a:xfrm>
          <a:prstGeom prst="rect">
            <a:avLst/>
          </a:prstGeom>
          <a:noFill/>
        </p:spPr>
        <p:txBody>
          <a:bodyPr wrap="square" rtlCol="0">
            <a:spAutoFit/>
          </a:bodyPr>
          <a:lstStyle/>
          <a:p>
            <a:r>
              <a:rPr lang="en-US" b="1" dirty="0">
                <a:solidFill>
                  <a:srgbClr val="1F497D"/>
                </a:solidFill>
              </a:rPr>
              <a:t>Structure</a:t>
            </a:r>
          </a:p>
        </p:txBody>
      </p:sp>
      <p:sp>
        <p:nvSpPr>
          <p:cNvPr id="20" name="TextBox 19"/>
          <p:cNvSpPr txBox="1"/>
          <p:nvPr/>
        </p:nvSpPr>
        <p:spPr>
          <a:xfrm>
            <a:off x="406842" y="4105533"/>
            <a:ext cx="4165158" cy="369332"/>
          </a:xfrm>
          <a:prstGeom prst="rect">
            <a:avLst/>
          </a:prstGeom>
          <a:noFill/>
        </p:spPr>
        <p:txBody>
          <a:bodyPr wrap="square" rtlCol="0">
            <a:spAutoFit/>
          </a:bodyPr>
          <a:lstStyle/>
          <a:p>
            <a:r>
              <a:rPr lang="en-US" b="1" dirty="0">
                <a:solidFill>
                  <a:srgbClr val="1F497D"/>
                </a:solidFill>
              </a:rPr>
              <a:t>Priorities</a:t>
            </a:r>
          </a:p>
        </p:txBody>
      </p:sp>
      <p:sp>
        <p:nvSpPr>
          <p:cNvPr id="21" name="TextBox 20"/>
          <p:cNvSpPr txBox="1"/>
          <p:nvPr/>
        </p:nvSpPr>
        <p:spPr>
          <a:xfrm>
            <a:off x="4572000" y="4105533"/>
            <a:ext cx="4165158"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2"/>
                </a:solidFill>
                <a:latin typeface="Arial" panose="020B0604020202020204" pitchFamily="34" charset="0"/>
                <a:cs typeface="Arial" panose="020B0604020202020204" pitchFamily="34" charset="0"/>
              </a:rPr>
              <a:t>Accomplishments from</a:t>
            </a:r>
            <a:r>
              <a:rPr lang="en-US" b="1" baseline="0" dirty="0">
                <a:solidFill>
                  <a:schemeClr val="tx2"/>
                </a:solidFill>
                <a:latin typeface="Arial" panose="020B0604020202020204" pitchFamily="34" charset="0"/>
                <a:cs typeface="Arial" panose="020B0604020202020204" pitchFamily="34" charset="0"/>
              </a:rPr>
              <a:t> Past Quarter</a:t>
            </a:r>
            <a:endParaRPr lang="en-US" b="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3287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4" name="TextBox 3"/>
          <p:cNvSpPr txBox="1"/>
          <p:nvPr/>
        </p:nvSpPr>
        <p:spPr>
          <a:xfrm>
            <a:off x="465038" y="506839"/>
            <a:ext cx="7790688" cy="369332"/>
          </a:xfrm>
          <a:prstGeom prst="rect">
            <a:avLst/>
          </a:prstGeom>
          <a:solidFill>
            <a:schemeClr val="tx2"/>
          </a:solidFill>
        </p:spPr>
        <p:txBody>
          <a:bodyPr wrap="square" rtlCol="0">
            <a:spAutoFit/>
          </a:bodyPr>
          <a:lstStyle/>
          <a:p>
            <a:r>
              <a:rPr lang="en-US" dirty="0">
                <a:solidFill>
                  <a:schemeClr val="bg1"/>
                </a:solidFill>
              </a:rPr>
              <a:t>This is the blue color used for text: R</a:t>
            </a:r>
            <a:r>
              <a:rPr lang="en-US" baseline="0" dirty="0">
                <a:solidFill>
                  <a:schemeClr val="bg1"/>
                </a:solidFill>
              </a:rPr>
              <a:t>31, G83, B132</a:t>
            </a:r>
            <a:endParaRPr lang="en-US" dirty="0">
              <a:solidFill>
                <a:schemeClr val="bg1"/>
              </a:solidFill>
            </a:endParaRPr>
          </a:p>
        </p:txBody>
      </p:sp>
      <p:sp>
        <p:nvSpPr>
          <p:cNvPr id="5" name="TextBox 4"/>
          <p:cNvSpPr txBox="1"/>
          <p:nvPr/>
        </p:nvSpPr>
        <p:spPr>
          <a:xfrm>
            <a:off x="465038" y="1545170"/>
            <a:ext cx="7790688" cy="369332"/>
          </a:xfrm>
          <a:prstGeom prst="rect">
            <a:avLst/>
          </a:prstGeom>
          <a:solidFill>
            <a:srgbClr val="717174"/>
          </a:solidFill>
        </p:spPr>
        <p:txBody>
          <a:bodyPr wrap="square" rtlCol="0">
            <a:spAutoFit/>
          </a:bodyPr>
          <a:lstStyle/>
          <a:p>
            <a:r>
              <a:rPr lang="en-US" dirty="0">
                <a:solidFill>
                  <a:schemeClr val="bg1"/>
                </a:solidFill>
              </a:rPr>
              <a:t>This is the gray color used for text: R113</a:t>
            </a:r>
            <a:r>
              <a:rPr lang="en-US" baseline="0" dirty="0">
                <a:solidFill>
                  <a:schemeClr val="bg1"/>
                </a:solidFill>
              </a:rPr>
              <a:t>, G113, B113</a:t>
            </a:r>
            <a:endParaRPr lang="en-US" dirty="0">
              <a:solidFill>
                <a:schemeClr val="bg1"/>
              </a:solidFill>
            </a:endParaRPr>
          </a:p>
        </p:txBody>
      </p:sp>
      <p:sp>
        <p:nvSpPr>
          <p:cNvPr id="12" name="TextBox 3"/>
          <p:cNvSpPr txBox="1"/>
          <p:nvPr/>
        </p:nvSpPr>
        <p:spPr>
          <a:xfrm>
            <a:off x="465038" y="4660163"/>
            <a:ext cx="7790688" cy="369332"/>
          </a:xfrm>
          <a:prstGeom prst="rect">
            <a:avLst/>
          </a:prstGeom>
          <a:solidFill>
            <a:srgbClr val="005CA8"/>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blue color used in the image: R0</a:t>
            </a:r>
            <a:r>
              <a:rPr lang="en-US" baseline="0" dirty="0">
                <a:solidFill>
                  <a:schemeClr val="bg1"/>
                </a:solidFill>
              </a:rPr>
              <a:t>, G92, B168</a:t>
            </a:r>
            <a:endParaRPr lang="en-US" dirty="0">
              <a:solidFill>
                <a:schemeClr val="bg1"/>
              </a:solidFill>
            </a:endParaRPr>
          </a:p>
        </p:txBody>
      </p:sp>
      <p:sp>
        <p:nvSpPr>
          <p:cNvPr id="13" name="TextBox 3"/>
          <p:cNvSpPr txBox="1"/>
          <p:nvPr/>
        </p:nvSpPr>
        <p:spPr>
          <a:xfrm>
            <a:off x="465038" y="2583501"/>
            <a:ext cx="7790688" cy="369332"/>
          </a:xfrm>
          <a:prstGeom prst="rect">
            <a:avLst/>
          </a:prstGeom>
          <a:solidFill>
            <a:srgbClr val="ED7923"/>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orange color used in the image: R237</a:t>
            </a:r>
            <a:r>
              <a:rPr lang="en-US" baseline="0" dirty="0">
                <a:solidFill>
                  <a:schemeClr val="bg1"/>
                </a:solidFill>
              </a:rPr>
              <a:t>, G121, B35</a:t>
            </a:r>
            <a:endParaRPr lang="en-US" dirty="0">
              <a:solidFill>
                <a:schemeClr val="bg1"/>
              </a:solidFill>
            </a:endParaRPr>
          </a:p>
        </p:txBody>
      </p:sp>
      <p:sp>
        <p:nvSpPr>
          <p:cNvPr id="14" name="TextBox 3"/>
          <p:cNvSpPr txBox="1"/>
          <p:nvPr/>
        </p:nvSpPr>
        <p:spPr>
          <a:xfrm>
            <a:off x="465038" y="3621832"/>
            <a:ext cx="7790688" cy="369332"/>
          </a:xfrm>
          <a:prstGeom prst="rect">
            <a:avLst/>
          </a:prstGeom>
          <a:solidFill>
            <a:srgbClr val="3EB049"/>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This is the green</a:t>
            </a:r>
            <a:r>
              <a:rPr lang="en-US" baseline="0" dirty="0">
                <a:solidFill>
                  <a:schemeClr val="bg1"/>
                </a:solidFill>
              </a:rPr>
              <a:t> </a:t>
            </a:r>
            <a:r>
              <a:rPr lang="en-US" dirty="0">
                <a:solidFill>
                  <a:schemeClr val="bg1"/>
                </a:solidFill>
              </a:rPr>
              <a:t>color used in the image: R62</a:t>
            </a:r>
            <a:r>
              <a:rPr lang="en-US" baseline="0" dirty="0">
                <a:solidFill>
                  <a:schemeClr val="bg1"/>
                </a:solidFill>
              </a:rPr>
              <a:t>, G176, B73</a:t>
            </a:r>
            <a:endParaRPr lang="en-US" dirty="0">
              <a:solidFill>
                <a:schemeClr val="bg1"/>
              </a:solidFill>
            </a:endParaRPr>
          </a:p>
        </p:txBody>
      </p:sp>
      <p:sp>
        <p:nvSpPr>
          <p:cNvPr id="2" name="Footer Placeholder 1"/>
          <p:cNvSpPr>
            <a:spLocks noGrp="1"/>
          </p:cNvSpPr>
          <p:nvPr>
            <p:ph type="ftr" sz="quarter" idx="10"/>
          </p:nvPr>
        </p:nvSpPr>
        <p:spPr/>
        <p:txBody>
          <a:bodyPr/>
          <a:lstStyle/>
          <a:p>
            <a:endParaRPr lang="en-US" dirty="0"/>
          </a:p>
        </p:txBody>
      </p:sp>
      <p:sp>
        <p:nvSpPr>
          <p:cNvPr id="6" name="TextBox 5"/>
          <p:cNvSpPr txBox="1"/>
          <p:nvPr/>
        </p:nvSpPr>
        <p:spPr>
          <a:xfrm>
            <a:off x="365760" y="6410227"/>
            <a:ext cx="1595015" cy="369332"/>
          </a:xfrm>
          <a:prstGeom prst="rect">
            <a:avLst/>
          </a:prstGeom>
          <a:noFill/>
          <a:ln>
            <a:solidFill>
              <a:schemeClr val="tx1"/>
            </a:solidFill>
          </a:ln>
        </p:spPr>
        <p:txBody>
          <a:bodyPr wrap="square" rtlCol="0">
            <a:spAutoFit/>
          </a:bodyPr>
          <a:lstStyle/>
          <a:p>
            <a:r>
              <a:rPr lang="en-US" dirty="0"/>
              <a:t>FOOTER</a:t>
            </a:r>
          </a:p>
        </p:txBody>
      </p:sp>
      <p:cxnSp>
        <p:nvCxnSpPr>
          <p:cNvPr id="8" name="Straight Arrow Connector 7"/>
          <p:cNvCxnSpPr>
            <a:endCxn id="6" idx="0"/>
          </p:cNvCxnSpPr>
          <p:nvPr/>
        </p:nvCxnSpPr>
        <p:spPr>
          <a:xfrm flipH="1">
            <a:off x="1163268" y="5778631"/>
            <a:ext cx="213045" cy="631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88719" y="5279011"/>
            <a:ext cx="7067007" cy="430887"/>
          </a:xfrm>
          <a:prstGeom prst="rect">
            <a:avLst/>
          </a:prstGeom>
          <a:noFill/>
        </p:spPr>
        <p:txBody>
          <a:bodyPr wrap="square" rtlCol="0">
            <a:spAutoFit/>
          </a:bodyPr>
          <a:lstStyle/>
          <a:p>
            <a:r>
              <a:rPr lang="en-US" sz="1100" dirty="0"/>
              <a:t>All slides, except section and title,</a:t>
            </a:r>
            <a:r>
              <a:rPr lang="en-US" sz="1100" baseline="0" dirty="0"/>
              <a:t> have a field for the date.  Click Insert&gt;</a:t>
            </a:r>
            <a:r>
              <a:rPr lang="en-US" sz="1100" baseline="0" dirty="0" err="1"/>
              <a:t>Header&amp;Footer</a:t>
            </a:r>
            <a:r>
              <a:rPr lang="en-US" sz="1100" baseline="0" dirty="0"/>
              <a:t>&gt; and check the footer box and apply to all slides to get a footer in the same location on each slide that can be filled with the date</a:t>
            </a:r>
            <a:endParaRPr lang="en-US" sz="1100" dirty="0"/>
          </a:p>
        </p:txBody>
      </p:sp>
    </p:spTree>
    <p:extLst>
      <p:ext uri="{BB962C8B-B14F-4D97-AF65-F5344CB8AC3E}">
        <p14:creationId xmlns:p14="http://schemas.microsoft.com/office/powerpoint/2010/main" val="3594968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27465037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005CA8"/>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1"/>
                </a:solidFill>
              </a:defRPr>
            </a:lvl1pPr>
          </a:lstStyle>
          <a:p>
            <a:r>
              <a:rPr lang="en-US" dirty="0"/>
              <a:t>Click to edit Master title style</a:t>
            </a:r>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solidFill>
                  <a:schemeClr val="bg1"/>
                </a:solidFill>
              </a:defRPr>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783967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Title Slide">
    <p:bg>
      <p:bgPr>
        <a:solidFill>
          <a:srgbClr val="ED7923"/>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1"/>
                </a:solidFill>
              </a:defRPr>
            </a:lvl1pPr>
          </a:lstStyle>
          <a:p>
            <a:r>
              <a:rPr lang="en-US" dirty="0"/>
              <a:t>Click to edit Master title style</a:t>
            </a:r>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solidFill>
                  <a:schemeClr val="bg1"/>
                </a:solidFill>
              </a:defRPr>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10282903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3EB049"/>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1"/>
                </a:solidFill>
              </a:defRPr>
            </a:lvl1pPr>
          </a:lstStyle>
          <a:p>
            <a:r>
              <a:rPr lang="en-US" dirty="0"/>
              <a:t>Click to edit Master title style</a:t>
            </a:r>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solidFill>
                  <a:schemeClr val="bg1"/>
                </a:solidFill>
              </a:defRPr>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1079119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Section Slide">
    <p:bg>
      <p:bgPr>
        <a:solidFill>
          <a:srgbClr val="005CA8"/>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1"/>
                </a:solidFill>
              </a:defRPr>
            </a:lvl1pPr>
          </a:lstStyle>
          <a:p>
            <a:r>
              <a:rPr lang="en-US" dirty="0"/>
              <a:t>Click to edit Master title style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21110189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_Section Slide">
    <p:bg>
      <p:bgPr>
        <a:solidFill>
          <a:srgbClr val="ED7923"/>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1"/>
                </a:solidFill>
              </a:defRPr>
            </a:lvl1pPr>
          </a:lstStyle>
          <a:p>
            <a:r>
              <a:rPr lang="en-US" dirty="0"/>
              <a:t>Click to edit Master title style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2434154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_Section Slide">
    <p:bg>
      <p:bgPr>
        <a:solidFill>
          <a:srgbClr val="3EB04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1"/>
                </a:solidFill>
              </a:defRPr>
            </a:lvl1pPr>
          </a:lstStyle>
          <a:p>
            <a:r>
              <a:rPr lang="en-US" dirty="0"/>
              <a:t>Click to edit Master title style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5469764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 White Blue">
    <p:bg>
      <p:bgPr>
        <a:solidFill>
          <a:srgbClr val="005CA8"/>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3" cy="1053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chemeClr val="bg1"/>
                </a:solidFill>
              </a:defRPr>
            </a:lvl1pPr>
          </a:lstStyle>
          <a:p>
            <a:r>
              <a:rPr lang="en-US" dirty="0"/>
              <a:t>Click to edit Master title style</a:t>
            </a:r>
          </a:p>
        </p:txBody>
      </p:sp>
      <p:sp>
        <p:nvSpPr>
          <p:cNvPr id="12" name="Content Placeholder 4"/>
          <p:cNvSpPr>
            <a:spLocks noGrp="1"/>
          </p:cNvSpPr>
          <p:nvPr>
            <p:ph sz="quarter" idx="11"/>
          </p:nvPr>
        </p:nvSpPr>
        <p:spPr>
          <a:xfrm>
            <a:off x="457200" y="1595062"/>
            <a:ext cx="8229600" cy="452628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4" y="6228779"/>
            <a:ext cx="1160321" cy="350372"/>
          </a:xfrm>
          <a:prstGeom prst="rect">
            <a:avLst/>
          </a:prstGeom>
        </p:spPr>
      </p:pic>
    </p:spTree>
    <p:extLst>
      <p:ext uri="{BB962C8B-B14F-4D97-AF65-F5344CB8AC3E}">
        <p14:creationId xmlns:p14="http://schemas.microsoft.com/office/powerpoint/2010/main" val="1883857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419429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 White Orange">
    <p:bg>
      <p:bgPr>
        <a:solidFill>
          <a:srgbClr val="ED7923"/>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3" cy="1053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chemeClr val="bg1"/>
                </a:solidFill>
              </a:defRPr>
            </a:lvl1pPr>
          </a:lstStyle>
          <a:p>
            <a:r>
              <a:rPr lang="en-US" dirty="0"/>
              <a:t>Click to edit Master title style</a:t>
            </a:r>
          </a:p>
        </p:txBody>
      </p:sp>
      <p:sp>
        <p:nvSpPr>
          <p:cNvPr id="12" name="Content Placeholder 4"/>
          <p:cNvSpPr>
            <a:spLocks noGrp="1"/>
          </p:cNvSpPr>
          <p:nvPr>
            <p:ph sz="quarter" idx="11"/>
          </p:nvPr>
        </p:nvSpPr>
        <p:spPr>
          <a:xfrm>
            <a:off x="457200" y="1595062"/>
            <a:ext cx="8229600" cy="452628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4" y="6228779"/>
            <a:ext cx="1160321" cy="350372"/>
          </a:xfrm>
          <a:prstGeom prst="rect">
            <a:avLst/>
          </a:prstGeom>
        </p:spPr>
      </p:pic>
    </p:spTree>
    <p:extLst>
      <p:ext uri="{BB962C8B-B14F-4D97-AF65-F5344CB8AC3E}">
        <p14:creationId xmlns:p14="http://schemas.microsoft.com/office/powerpoint/2010/main" val="18070898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 White Green">
    <p:bg>
      <p:bgPr>
        <a:solidFill>
          <a:srgbClr val="3EB049"/>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3" cy="1053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chemeClr val="bg1"/>
                </a:solidFill>
              </a:defRPr>
            </a:lvl1pPr>
          </a:lstStyle>
          <a:p>
            <a:r>
              <a:rPr lang="en-US" dirty="0"/>
              <a:t>Click to edit Master title style</a:t>
            </a:r>
          </a:p>
        </p:txBody>
      </p:sp>
      <p:sp>
        <p:nvSpPr>
          <p:cNvPr id="12" name="Content Placeholder 4"/>
          <p:cNvSpPr>
            <a:spLocks noGrp="1"/>
          </p:cNvSpPr>
          <p:nvPr>
            <p:ph sz="quarter" idx="11"/>
          </p:nvPr>
        </p:nvSpPr>
        <p:spPr>
          <a:xfrm>
            <a:off x="457200" y="1595062"/>
            <a:ext cx="8229600" cy="452628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4" y="6228779"/>
            <a:ext cx="1160321" cy="350372"/>
          </a:xfrm>
          <a:prstGeom prst="rect">
            <a:avLst/>
          </a:prstGeom>
        </p:spPr>
      </p:pic>
    </p:spTree>
    <p:extLst>
      <p:ext uri="{BB962C8B-B14F-4D97-AF65-F5344CB8AC3E}">
        <p14:creationId xmlns:p14="http://schemas.microsoft.com/office/powerpoint/2010/main" val="9894965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Content w/ Bar">
    <p:bg>
      <p:bgPr>
        <a:solidFill>
          <a:srgbClr val="005CA8"/>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lvl1pPr>
              <a:defRPr>
                <a:solidFill>
                  <a:schemeClr val="bg1"/>
                </a:solidFill>
              </a:defRPr>
            </a:lvl1p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27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_Content w/ Bar">
    <p:bg>
      <p:bgPr>
        <a:solidFill>
          <a:srgbClr val="ED7923"/>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lvl1pPr>
              <a:defRPr>
                <a:solidFill>
                  <a:schemeClr val="bg1"/>
                </a:solidFill>
              </a:defRPr>
            </a:lvl1p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4463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Content w/ Bar">
    <p:bg>
      <p:bgPr>
        <a:solidFill>
          <a:srgbClr val="3EB049"/>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lvl1pPr>
              <a:defRPr>
                <a:solidFill>
                  <a:schemeClr val="bg1"/>
                </a:solidFill>
              </a:defRPr>
            </a:lvl1p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2721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9525"/>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p:nvPr>
        </p:nvSpPr>
        <p:spPr>
          <a:xfrm>
            <a:off x="838200" y="619314"/>
            <a:ext cx="4706937" cy="2805204"/>
          </a:xfrm>
          <a:prstGeom prst="rect">
            <a:avLst/>
          </a:prstGeom>
        </p:spPr>
        <p:txBody>
          <a:bodyPr>
            <a:normAutofit/>
          </a:bodyPr>
          <a:lstStyle>
            <a:lvl1pPr marL="0" indent="0">
              <a:buNone/>
              <a:defRPr sz="2500" b="1" baseline="0"/>
            </a:lvl1pPr>
          </a:lstStyle>
          <a:p>
            <a:pPr lvl="0"/>
            <a:r>
              <a:rPr lang="en-US"/>
              <a:t>Click to edit Master text styles</a:t>
            </a:r>
          </a:p>
        </p:txBody>
      </p:sp>
    </p:spTree>
    <p:extLst>
      <p:ext uri="{BB962C8B-B14F-4D97-AF65-F5344CB8AC3E}">
        <p14:creationId xmlns:p14="http://schemas.microsoft.com/office/powerpoint/2010/main" val="57403209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grpSp>
        <p:nvGrpSpPr>
          <p:cNvPr id="3" name="Group 8"/>
          <p:cNvGrpSpPr>
            <a:grpSpLocks/>
          </p:cNvGrpSpPr>
          <p:nvPr/>
        </p:nvGrpSpPr>
        <p:grpSpPr bwMode="auto">
          <a:xfrm>
            <a:off x="-9525" y="9525"/>
            <a:ext cx="9144000" cy="6858000"/>
            <a:chOff x="-8792" y="9144"/>
            <a:chExt cx="9144000" cy="685800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 y="9144"/>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p:nvSpPr>
          <p:spPr>
            <a:xfrm>
              <a:off x="4953733" y="4114419"/>
              <a:ext cx="37338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89609753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Slide with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5556" b="3334"/>
          <a:stretch>
            <a:fillRect/>
          </a:stretch>
        </p:blipFill>
        <p:spPr bwMode="auto">
          <a:xfrm>
            <a:off x="0" y="381000"/>
            <a:ext cx="9144000" cy="624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2"/>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98116554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Slide no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4" b="3334"/>
          <a:stretch>
            <a:fillRect/>
          </a:stretch>
        </p:blipFill>
        <p:spPr bwMode="auto">
          <a:xfrm>
            <a:off x="0" y="1600200"/>
            <a:ext cx="9144000"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249114935"/>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333017194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6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19253662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65138" y="506413"/>
            <a:ext cx="7789862" cy="369887"/>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solidFill>
                  <a:srgbClr val="FFFFFF"/>
                </a:solidFill>
                <a:latin typeface="Arial" panose="020B0604020202020204" pitchFamily="34" charset="0"/>
              </a:rPr>
              <a:t>This is the blue color used for text: R31, G83, B132</a:t>
            </a:r>
          </a:p>
        </p:txBody>
      </p:sp>
      <p:sp>
        <p:nvSpPr>
          <p:cNvPr id="3" name="TextBox 9"/>
          <p:cNvSpPr txBox="1">
            <a:spLocks noChangeArrowheads="1"/>
          </p:cNvSpPr>
          <p:nvPr/>
        </p:nvSpPr>
        <p:spPr bwMode="auto">
          <a:xfrm>
            <a:off x="465138" y="1544638"/>
            <a:ext cx="7789862" cy="369887"/>
          </a:xfrm>
          <a:prstGeom prst="rect">
            <a:avLst/>
          </a:prstGeom>
          <a:solidFill>
            <a:srgbClr val="71717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solidFill>
                  <a:srgbClr val="FFFFFF"/>
                </a:solidFill>
                <a:latin typeface="Arial" panose="020B0604020202020204" pitchFamily="34" charset="0"/>
              </a:rPr>
              <a:t>This is the gray color used for text: R113, G113, B113</a:t>
            </a:r>
          </a:p>
        </p:txBody>
      </p:sp>
      <p:sp>
        <p:nvSpPr>
          <p:cNvPr id="4" name="TextBox 3"/>
          <p:cNvSpPr txBox="1"/>
          <p:nvPr/>
        </p:nvSpPr>
        <p:spPr>
          <a:xfrm>
            <a:off x="465138" y="4660900"/>
            <a:ext cx="7789862" cy="368300"/>
          </a:xfrm>
          <a:prstGeom prst="rect">
            <a:avLst/>
          </a:prstGeom>
          <a:solidFill>
            <a:srgbClr val="0055A0"/>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blue color used in the image: R0, G85, B160</a:t>
            </a:r>
          </a:p>
        </p:txBody>
      </p:sp>
      <p:sp>
        <p:nvSpPr>
          <p:cNvPr id="5" name="TextBox 3"/>
          <p:cNvSpPr txBox="1"/>
          <p:nvPr/>
        </p:nvSpPr>
        <p:spPr>
          <a:xfrm>
            <a:off x="465138" y="2582863"/>
            <a:ext cx="7789862" cy="369887"/>
          </a:xfrm>
          <a:prstGeom prst="rect">
            <a:avLst/>
          </a:prstGeom>
          <a:solidFill>
            <a:srgbClr val="E67D1E"/>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orange color used in the image: R230, G125, B30</a:t>
            </a:r>
          </a:p>
        </p:txBody>
      </p:sp>
      <p:sp>
        <p:nvSpPr>
          <p:cNvPr id="6" name="TextBox 3"/>
          <p:cNvSpPr txBox="1"/>
          <p:nvPr/>
        </p:nvSpPr>
        <p:spPr>
          <a:xfrm>
            <a:off x="465138" y="3621088"/>
            <a:ext cx="7789862" cy="369887"/>
          </a:xfrm>
          <a:prstGeom prst="rect">
            <a:avLst/>
          </a:prstGeom>
          <a:solidFill>
            <a:srgbClr val="5AAF46"/>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green color used in the image: R90, G175, B70</a:t>
            </a:r>
          </a:p>
        </p:txBody>
      </p:sp>
      <p:sp>
        <p:nvSpPr>
          <p:cNvPr id="7" name="TextBox 13"/>
          <p:cNvSpPr txBox="1">
            <a:spLocks noChangeArrowheads="1"/>
          </p:cNvSpPr>
          <p:nvPr/>
        </p:nvSpPr>
        <p:spPr bwMode="auto">
          <a:xfrm>
            <a:off x="365125" y="6410325"/>
            <a:ext cx="1595438" cy="3698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solidFill>
                  <a:srgbClr val="000000"/>
                </a:solidFill>
                <a:latin typeface="Arial" panose="020B0604020202020204" pitchFamily="34" charset="0"/>
              </a:rPr>
              <a:t>FOOTER</a:t>
            </a:r>
          </a:p>
        </p:txBody>
      </p:sp>
      <p:cxnSp>
        <p:nvCxnSpPr>
          <p:cNvPr id="8" name="Straight Arrow Connector 7"/>
          <p:cNvCxnSpPr/>
          <p:nvPr/>
        </p:nvCxnSpPr>
        <p:spPr>
          <a:xfrm flipH="1">
            <a:off x="1163638" y="5778500"/>
            <a:ext cx="212725"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15"/>
          <p:cNvSpPr txBox="1">
            <a:spLocks noChangeArrowheads="1"/>
          </p:cNvSpPr>
          <p:nvPr/>
        </p:nvSpPr>
        <p:spPr bwMode="auto">
          <a:xfrm>
            <a:off x="1189038" y="5278438"/>
            <a:ext cx="7065962" cy="43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sz="1100">
                <a:solidFill>
                  <a:srgbClr val="000000"/>
                </a:solidFill>
                <a:latin typeface="Arial" panose="020B0604020202020204" pitchFamily="34" charset="0"/>
              </a:rPr>
              <a:t>All slides, except section and title, have a field for the date.  Click Insert&gt;Header&amp;Footer&gt; and check the footer box and apply to all slides to get a footer in the same location on each slide that can be filled with the date</a:t>
            </a:r>
          </a:p>
        </p:txBody>
      </p:sp>
      <p:sp>
        <p:nvSpPr>
          <p:cNvPr id="10" name="Footer Placeholder 1"/>
          <p:cNvSpPr>
            <a:spLocks noGrp="1"/>
          </p:cNvSpPr>
          <p:nvPr>
            <p:ph type="ftr" sz="quarter" idx="10"/>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83794832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p:cNvPicPr>
            <a:picLocks noChangeAspect="1"/>
          </p:cNvPicPr>
          <p:nvPr/>
        </p:nvPicPr>
        <p:blipFill>
          <a:blip r:embed="rId3"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0"/>
          <p:cNvSpPr txBox="1">
            <a:spLocks noChangeArrowheads="1"/>
          </p:cNvSpPr>
          <p:nvPr/>
        </p:nvSpPr>
        <p:spPr bwMode="auto">
          <a:xfrm>
            <a:off x="0" y="6550025"/>
            <a:ext cx="533400" cy="231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fld id="{C63161B5-D37D-4603-8243-A8A11A5D1198}" type="slidenum">
              <a:rPr lang="en-US" sz="900" smtClean="0">
                <a:solidFill>
                  <a:srgbClr val="1F497D"/>
                </a:solidFill>
                <a:latin typeface="Arial" panose="020B0604020202020204" pitchFamily="34" charset="0"/>
                <a:cs typeface="Arial" panose="020B0604020202020204" pitchFamily="34" charset="0"/>
              </a:rPr>
              <a:pPr fontAlgn="base">
                <a:spcBef>
                  <a:spcPct val="0"/>
                </a:spcBef>
                <a:spcAft>
                  <a:spcPct val="0"/>
                </a:spcAft>
                <a:defRPr/>
              </a:pPr>
              <a:t>‹#›</a:t>
            </a:fld>
            <a:endParaRPr lang="en-US" sz="900">
              <a:solidFill>
                <a:srgbClr val="1F497D"/>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3136682325"/>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27432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3"/>
          </p:nvPr>
        </p:nvSpPr>
        <p:spPr>
          <a:xfrm>
            <a:off x="27432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
          <p:cNvSpPr>
            <a:spLocks noGrp="1"/>
          </p:cNvSpPr>
          <p:nvPr>
            <p:ph type="body" sz="quarter" idx="14"/>
          </p:nvPr>
        </p:nvSpPr>
        <p:spPr>
          <a:xfrm>
            <a:off x="457200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457200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1"/>
          <p:cNvSpPr>
            <a:spLocks noGrp="1"/>
          </p:cNvSpPr>
          <p:nvPr>
            <p:ph type="ftr" sz="quarter" idx="16"/>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3005952664"/>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6" y="9144"/>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838200" y="5105400"/>
            <a:ext cx="7772400" cy="762000"/>
          </a:xfrm>
        </p:spPr>
        <p:txBody>
          <a:bodyPr>
            <a:normAutofit/>
          </a:bodyPr>
          <a:lstStyle>
            <a:lvl1pPr algn="r">
              <a:defRPr sz="2500">
                <a:solidFill>
                  <a:srgbClr val="717174"/>
                </a:solidFill>
              </a:defRPr>
            </a:lvl1pPr>
          </a:lstStyle>
          <a:p>
            <a:r>
              <a:rPr lang="en-US"/>
              <a:t>Click to edit Master title style</a:t>
            </a:r>
            <a:endParaRPr lang="en-US" dirty="0"/>
          </a:p>
        </p:txBody>
      </p:sp>
    </p:spTree>
    <p:extLst>
      <p:ext uri="{BB962C8B-B14F-4D97-AF65-F5344CB8AC3E}">
        <p14:creationId xmlns:p14="http://schemas.microsoft.com/office/powerpoint/2010/main" val="231193094"/>
      </p:ext>
    </p:extLst>
  </p:cSld>
  <p:clrMapOvr>
    <a:masterClrMapping/>
  </p:clrMapOvr>
  <p:transition spd="slow">
    <p:push/>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5_Content Slid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555" b="3334"/>
          <a:stretch/>
        </p:blipFill>
        <p:spPr bwMode="auto">
          <a:xfrm>
            <a:off x="0" y="381000"/>
            <a:ext cx="9144001" cy="62484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sp>
        <p:nvSpPr>
          <p:cNvPr id="3" name="Content Placeholder 2"/>
          <p:cNvSpPr>
            <a:spLocks noGrp="1"/>
          </p:cNvSpPr>
          <p:nvPr>
            <p:ph idx="1"/>
          </p:nvPr>
        </p:nvSpPr>
        <p:spPr/>
        <p:txBody>
          <a:bodyPr/>
          <a:lstStyle>
            <a:lvl1pPr marL="342900" indent="-342900">
              <a:buClr>
                <a:srgbClr val="00B050"/>
              </a:buClr>
              <a:buFont typeface="Arial" panose="020B0604020202020204" pitchFamily="34" charset="0"/>
              <a:buChar char="•"/>
              <a:defRPr>
                <a:solidFill>
                  <a:schemeClr val="tx1"/>
                </a:solidFill>
              </a:defRPr>
            </a:lvl1pPr>
            <a:lvl2pPr>
              <a:buClr>
                <a:srgbClr val="00B050"/>
              </a:buCl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3"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Tree>
    <p:extLst>
      <p:ext uri="{BB962C8B-B14F-4D97-AF65-F5344CB8AC3E}">
        <p14:creationId xmlns:p14="http://schemas.microsoft.com/office/powerpoint/2010/main" val="1022982323"/>
      </p:ext>
    </p:extLst>
  </p:cSld>
  <p:clrMapOvr>
    <a:masterClrMapping/>
  </p:clrMapOvr>
  <p:transition spd="med">
    <p:pull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Content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Tree>
    <p:extLst>
      <p:ext uri="{BB962C8B-B14F-4D97-AF65-F5344CB8AC3E}">
        <p14:creationId xmlns:p14="http://schemas.microsoft.com/office/powerpoint/2010/main" val="13172312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9525"/>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838200" y="5105400"/>
            <a:ext cx="7772400" cy="762000"/>
          </a:xfrm>
        </p:spPr>
        <p:txBody>
          <a:bodyPr>
            <a:normAutofit/>
          </a:bodyPr>
          <a:lstStyle>
            <a:lvl1pPr algn="r">
              <a:defRPr sz="135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p:nvPr>
        </p:nvSpPr>
        <p:spPr>
          <a:xfrm>
            <a:off x="838202" y="619314"/>
            <a:ext cx="4706937" cy="2805204"/>
          </a:xfrm>
          <a:prstGeom prst="rect">
            <a:avLst/>
          </a:prstGeom>
        </p:spPr>
        <p:txBody>
          <a:bodyPr>
            <a:normAutofit/>
          </a:bodyPr>
          <a:lstStyle>
            <a:lvl1pPr marL="0" indent="0">
              <a:buNone/>
              <a:defRPr sz="1875" b="1" baseline="0"/>
            </a:lvl1pPr>
          </a:lstStyle>
          <a:p>
            <a:pPr lvl="0"/>
            <a:r>
              <a:rPr lang="en-US"/>
              <a:t>Click to edit Master text styles</a:t>
            </a:r>
          </a:p>
        </p:txBody>
      </p:sp>
    </p:spTree>
    <p:extLst>
      <p:ext uri="{BB962C8B-B14F-4D97-AF65-F5344CB8AC3E}">
        <p14:creationId xmlns:p14="http://schemas.microsoft.com/office/powerpoint/2010/main" val="297831847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grpSp>
        <p:nvGrpSpPr>
          <p:cNvPr id="3" name="Group 8"/>
          <p:cNvGrpSpPr>
            <a:grpSpLocks/>
          </p:cNvGrpSpPr>
          <p:nvPr/>
        </p:nvGrpSpPr>
        <p:grpSpPr bwMode="auto">
          <a:xfrm>
            <a:off x="-9525" y="9525"/>
            <a:ext cx="9144000" cy="6858000"/>
            <a:chOff x="-8792" y="9144"/>
            <a:chExt cx="9144000" cy="685800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 y="9144"/>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4953733" y="4114419"/>
              <a:ext cx="37338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grpSp>
      <p:sp>
        <p:nvSpPr>
          <p:cNvPr id="2" name="Title 1"/>
          <p:cNvSpPr>
            <a:spLocks noGrp="1"/>
          </p:cNvSpPr>
          <p:nvPr>
            <p:ph type="ctrTitle"/>
          </p:nvPr>
        </p:nvSpPr>
        <p:spPr>
          <a:xfrm>
            <a:off x="838200" y="4419600"/>
            <a:ext cx="7772400" cy="762000"/>
          </a:xfrm>
        </p:spPr>
        <p:txBody>
          <a:bodyPr>
            <a:normAutofit/>
          </a:bodyPr>
          <a:lstStyle>
            <a:lvl1pPr algn="r">
              <a:defRPr sz="1875">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87747112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ntent Slide with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5556" b="3334"/>
          <a:stretch>
            <a:fillRect/>
          </a:stretch>
        </p:blipFill>
        <p:spPr bwMode="auto">
          <a:xfrm>
            <a:off x="0" y="3810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7" y="6430969"/>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2"/>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1133506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tent Slide no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4" b="3334"/>
          <a:stretch>
            <a:fillRect/>
          </a:stretch>
        </p:blipFill>
        <p:spPr bwMode="auto">
          <a:xfrm>
            <a:off x="0" y="1600200"/>
            <a:ext cx="91440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7" y="6430969"/>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64479172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14077747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2744532675"/>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65139" y="506414"/>
            <a:ext cx="7789862" cy="300082"/>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sz="1350">
                <a:solidFill>
                  <a:srgbClr val="FFFFFF"/>
                </a:solidFill>
                <a:latin typeface="Arial" panose="020B0604020202020204" pitchFamily="34" charset="0"/>
              </a:rPr>
              <a:t>This is the blue color used for text: R31, G83, B132</a:t>
            </a:r>
          </a:p>
        </p:txBody>
      </p:sp>
      <p:sp>
        <p:nvSpPr>
          <p:cNvPr id="3" name="TextBox 9"/>
          <p:cNvSpPr txBox="1">
            <a:spLocks noChangeArrowheads="1"/>
          </p:cNvSpPr>
          <p:nvPr/>
        </p:nvSpPr>
        <p:spPr bwMode="auto">
          <a:xfrm>
            <a:off x="465139" y="1544639"/>
            <a:ext cx="7789862" cy="300082"/>
          </a:xfrm>
          <a:prstGeom prst="rect">
            <a:avLst/>
          </a:prstGeom>
          <a:solidFill>
            <a:srgbClr val="71717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sz="1350">
                <a:solidFill>
                  <a:srgbClr val="FFFFFF"/>
                </a:solidFill>
                <a:latin typeface="Arial" panose="020B0604020202020204" pitchFamily="34" charset="0"/>
              </a:rPr>
              <a:t>This is the gray color used for text: R113, G113, B113</a:t>
            </a:r>
          </a:p>
        </p:txBody>
      </p:sp>
      <p:sp>
        <p:nvSpPr>
          <p:cNvPr id="4" name="TextBox 3"/>
          <p:cNvSpPr txBox="1"/>
          <p:nvPr/>
        </p:nvSpPr>
        <p:spPr>
          <a:xfrm>
            <a:off x="465139" y="4660900"/>
            <a:ext cx="7789862" cy="300082"/>
          </a:xfrm>
          <a:prstGeom prst="rect">
            <a:avLst/>
          </a:prstGeom>
          <a:solidFill>
            <a:srgbClr val="0055A0"/>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350" dirty="0">
                <a:solidFill>
                  <a:prstClr val="white"/>
                </a:solidFill>
              </a:rPr>
              <a:t>This is the blue color used in the image: R0, G85, B160</a:t>
            </a:r>
          </a:p>
        </p:txBody>
      </p:sp>
      <p:sp>
        <p:nvSpPr>
          <p:cNvPr id="5" name="TextBox 3"/>
          <p:cNvSpPr txBox="1"/>
          <p:nvPr/>
        </p:nvSpPr>
        <p:spPr>
          <a:xfrm>
            <a:off x="465139" y="2582864"/>
            <a:ext cx="7789862" cy="300082"/>
          </a:xfrm>
          <a:prstGeom prst="rect">
            <a:avLst/>
          </a:prstGeom>
          <a:solidFill>
            <a:srgbClr val="E67D1E"/>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350" dirty="0">
                <a:solidFill>
                  <a:prstClr val="white"/>
                </a:solidFill>
              </a:rPr>
              <a:t>This is the orange color used in the image: R230, G125, B30</a:t>
            </a:r>
          </a:p>
        </p:txBody>
      </p:sp>
      <p:sp>
        <p:nvSpPr>
          <p:cNvPr id="6" name="TextBox 3"/>
          <p:cNvSpPr txBox="1"/>
          <p:nvPr/>
        </p:nvSpPr>
        <p:spPr>
          <a:xfrm>
            <a:off x="465139" y="3621089"/>
            <a:ext cx="7789862" cy="300082"/>
          </a:xfrm>
          <a:prstGeom prst="rect">
            <a:avLst/>
          </a:prstGeom>
          <a:solidFill>
            <a:srgbClr val="5AAF46"/>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350" dirty="0">
                <a:solidFill>
                  <a:prstClr val="white"/>
                </a:solidFill>
              </a:rPr>
              <a:t>This is the green color used in the image: R90, G175, B70</a:t>
            </a:r>
          </a:p>
        </p:txBody>
      </p:sp>
      <p:sp>
        <p:nvSpPr>
          <p:cNvPr id="7" name="TextBox 13"/>
          <p:cNvSpPr txBox="1">
            <a:spLocks noChangeArrowheads="1"/>
          </p:cNvSpPr>
          <p:nvPr/>
        </p:nvSpPr>
        <p:spPr bwMode="auto">
          <a:xfrm>
            <a:off x="365125" y="6410325"/>
            <a:ext cx="1595438" cy="30008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sz="1350">
                <a:solidFill>
                  <a:srgbClr val="000000"/>
                </a:solidFill>
                <a:latin typeface="Arial" panose="020B0604020202020204" pitchFamily="34" charset="0"/>
              </a:rPr>
              <a:t>FOOTER</a:t>
            </a:r>
          </a:p>
        </p:txBody>
      </p:sp>
      <p:cxnSp>
        <p:nvCxnSpPr>
          <p:cNvPr id="8" name="Straight Arrow Connector 7"/>
          <p:cNvCxnSpPr/>
          <p:nvPr/>
        </p:nvCxnSpPr>
        <p:spPr>
          <a:xfrm flipH="1">
            <a:off x="1163641" y="5778506"/>
            <a:ext cx="212725"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15"/>
          <p:cNvSpPr txBox="1">
            <a:spLocks noChangeArrowheads="1"/>
          </p:cNvSpPr>
          <p:nvPr/>
        </p:nvSpPr>
        <p:spPr bwMode="auto">
          <a:xfrm>
            <a:off x="1189039" y="5278443"/>
            <a:ext cx="7065962"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sz="825">
                <a:solidFill>
                  <a:srgbClr val="000000"/>
                </a:solidFill>
                <a:latin typeface="Arial" panose="020B0604020202020204" pitchFamily="34" charset="0"/>
              </a:rPr>
              <a:t>All slides, except section and title, have a field for the date.  Click Insert&gt;Header&amp;Footer&gt; and check the footer box and apply to all slides to get a footer in the same location on each slide that can be filled with the date</a:t>
            </a:r>
          </a:p>
        </p:txBody>
      </p:sp>
      <p:sp>
        <p:nvSpPr>
          <p:cNvPr id="10" name="Footer Placeholder 1"/>
          <p:cNvSpPr>
            <a:spLocks noGrp="1"/>
          </p:cNvSpPr>
          <p:nvPr>
            <p:ph type="ftr" sz="quarter" idx="10"/>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67416560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9"/>
          <p:cNvPicPr>
            <a:picLocks noChangeAspect="1"/>
          </p:cNvPicPr>
          <p:nvPr/>
        </p:nvPicPr>
        <p:blipFill>
          <a:blip r:embed="rId3" cstate="print">
            <a:extLst>
              <a:ext uri="{28A0092B-C50C-407E-A947-70E740481C1C}">
                <a14:useLocalDpi xmlns:a14="http://schemas.microsoft.com/office/drawing/2010/main" val="0"/>
              </a:ext>
            </a:extLst>
          </a:blip>
          <a:srcRect l="42500" t="88930" r="1666" b="1340"/>
          <a:stretch>
            <a:fillRect/>
          </a:stretch>
        </p:blipFill>
        <p:spPr bwMode="auto">
          <a:xfrm>
            <a:off x="3959227" y="6430969"/>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0"/>
          <p:cNvSpPr txBox="1">
            <a:spLocks noChangeArrowheads="1"/>
          </p:cNvSpPr>
          <p:nvPr/>
        </p:nvSpPr>
        <p:spPr bwMode="auto">
          <a:xfrm>
            <a:off x="0" y="6550026"/>
            <a:ext cx="533400" cy="196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fld id="{C63161B5-D37D-4603-8243-A8A11A5D1198}" type="slidenum">
              <a:rPr lang="en-US" sz="675" smtClean="0">
                <a:solidFill>
                  <a:srgbClr val="1F497D"/>
                </a:solidFill>
                <a:latin typeface="Arial" panose="020B0604020202020204" pitchFamily="34" charset="0"/>
                <a:cs typeface="Arial" panose="020B0604020202020204" pitchFamily="34" charset="0"/>
              </a:rPr>
              <a:pPr fontAlgn="base">
                <a:spcBef>
                  <a:spcPct val="0"/>
                </a:spcBef>
                <a:spcAft>
                  <a:spcPct val="0"/>
                </a:spcAft>
                <a:defRPr/>
              </a:pPr>
              <a:t>‹#›</a:t>
            </a:fld>
            <a:endParaRPr lang="en-US" sz="675">
              <a:solidFill>
                <a:srgbClr val="1F497D"/>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34586731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27432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3"/>
          </p:nvPr>
        </p:nvSpPr>
        <p:spPr>
          <a:xfrm>
            <a:off x="27432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
          <p:cNvSpPr>
            <a:spLocks noGrp="1"/>
          </p:cNvSpPr>
          <p:nvPr>
            <p:ph type="body" sz="quarter" idx="14"/>
          </p:nvPr>
        </p:nvSpPr>
        <p:spPr>
          <a:xfrm>
            <a:off x="457200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457200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1"/>
          <p:cNvSpPr>
            <a:spLocks noGrp="1"/>
          </p:cNvSpPr>
          <p:nvPr>
            <p:ph type="ftr" sz="quarter" idx="16"/>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69435438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6" y="9144"/>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ctrTitle"/>
          </p:nvPr>
        </p:nvSpPr>
        <p:spPr>
          <a:xfrm>
            <a:off x="838200" y="5105400"/>
            <a:ext cx="7772400" cy="762000"/>
          </a:xfrm>
        </p:spPr>
        <p:txBody>
          <a:bodyPr>
            <a:normAutofit/>
          </a:bodyPr>
          <a:lstStyle>
            <a:lvl1pPr algn="r">
              <a:defRPr sz="1875">
                <a:solidFill>
                  <a:srgbClr val="717174"/>
                </a:solidFill>
              </a:defRPr>
            </a:lvl1pPr>
          </a:lstStyle>
          <a:p>
            <a:r>
              <a:rPr lang="en-US"/>
              <a:t>Click to edit Master title style</a:t>
            </a:r>
            <a:endParaRPr lang="en-US" dirty="0"/>
          </a:p>
        </p:txBody>
      </p:sp>
    </p:spTree>
    <p:extLst>
      <p:ext uri="{BB962C8B-B14F-4D97-AF65-F5344CB8AC3E}">
        <p14:creationId xmlns:p14="http://schemas.microsoft.com/office/powerpoint/2010/main" val="3433638003"/>
      </p:ext>
    </p:extLst>
  </p:cSld>
  <p:clrMapOvr>
    <a:masterClrMapping/>
  </p:clrMapOvr>
  <p:transition spd="slow">
    <p:push/>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5_Content Slid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555" b="3334"/>
          <a:stretch/>
        </p:blipFill>
        <p:spPr bwMode="auto">
          <a:xfrm>
            <a:off x="3" y="381000"/>
            <a:ext cx="9144001" cy="62484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7"/>
            <a:ext cx="1066800" cy="1053035"/>
          </a:xfrm>
          <a:prstGeom prst="rect">
            <a:avLst/>
          </a:prstGeom>
        </p:spPr>
      </p:pic>
      <p:sp>
        <p:nvSpPr>
          <p:cNvPr id="3" name="Content Placeholder 2"/>
          <p:cNvSpPr>
            <a:spLocks noGrp="1"/>
          </p:cNvSpPr>
          <p:nvPr>
            <p:ph idx="1"/>
          </p:nvPr>
        </p:nvSpPr>
        <p:spPr/>
        <p:txBody>
          <a:bodyPr/>
          <a:lstStyle>
            <a:lvl1pPr marL="257168" indent="-257168">
              <a:buClr>
                <a:srgbClr val="00B050"/>
              </a:buClr>
              <a:buFont typeface="Arial" panose="020B0604020202020204" pitchFamily="34" charset="0"/>
              <a:buChar char="•"/>
              <a:defRPr>
                <a:solidFill>
                  <a:schemeClr val="tx1"/>
                </a:solidFill>
              </a:defRPr>
            </a:lvl1pPr>
            <a:lvl2pPr>
              <a:buClr>
                <a:srgbClr val="00B050"/>
              </a:buCl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6"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Tree>
    <p:extLst>
      <p:ext uri="{BB962C8B-B14F-4D97-AF65-F5344CB8AC3E}">
        <p14:creationId xmlns:p14="http://schemas.microsoft.com/office/powerpoint/2010/main" val="639763807"/>
      </p:ext>
    </p:extLst>
  </p:cSld>
  <p:clrMapOvr>
    <a:masterClrMapping/>
  </p:clrMapOvr>
  <p:transition spd="med">
    <p:pull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9525"/>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p:nvPr>
        </p:nvSpPr>
        <p:spPr>
          <a:xfrm>
            <a:off x="838200" y="619314"/>
            <a:ext cx="4706937" cy="2805204"/>
          </a:xfrm>
          <a:prstGeom prst="rect">
            <a:avLst/>
          </a:prstGeom>
        </p:spPr>
        <p:txBody>
          <a:bodyPr>
            <a:normAutofit/>
          </a:bodyPr>
          <a:lstStyle>
            <a:lvl1pPr marL="0" indent="0">
              <a:buNone/>
              <a:defRPr sz="2500" b="1" baseline="0"/>
            </a:lvl1pPr>
          </a:lstStyle>
          <a:p>
            <a:pPr lvl="0"/>
            <a:r>
              <a:rPr lang="en-US"/>
              <a:t>Click to edit Master text styles</a:t>
            </a:r>
          </a:p>
        </p:txBody>
      </p:sp>
    </p:spTree>
    <p:extLst>
      <p:ext uri="{BB962C8B-B14F-4D97-AF65-F5344CB8AC3E}">
        <p14:creationId xmlns:p14="http://schemas.microsoft.com/office/powerpoint/2010/main" val="3358132852"/>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grpSp>
        <p:nvGrpSpPr>
          <p:cNvPr id="3" name="Group 8"/>
          <p:cNvGrpSpPr>
            <a:grpSpLocks/>
          </p:cNvGrpSpPr>
          <p:nvPr/>
        </p:nvGrpSpPr>
        <p:grpSpPr bwMode="auto">
          <a:xfrm>
            <a:off x="-9525" y="9525"/>
            <a:ext cx="9144000" cy="6858000"/>
            <a:chOff x="-8792" y="9144"/>
            <a:chExt cx="9144000" cy="685800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 y="9144"/>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4953733" y="4114419"/>
              <a:ext cx="37338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072691772"/>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ntent Slide with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5556" b="3334"/>
          <a:stretch>
            <a:fillRect/>
          </a:stretch>
        </p:blipFill>
        <p:spPr bwMode="auto">
          <a:xfrm>
            <a:off x="0" y="3810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2"/>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393584008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ntent Slide no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4" b="3334"/>
          <a:stretch>
            <a:fillRect/>
          </a:stretch>
        </p:blipFill>
        <p:spPr bwMode="auto">
          <a:xfrm>
            <a:off x="0" y="1600200"/>
            <a:ext cx="91440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4901453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1630511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4619752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MDIC Colors">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65138" y="506413"/>
            <a:ext cx="7789862" cy="369887"/>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white"/>
                </a:solidFill>
              </a:rPr>
              <a:t>This is the blue color used for text: R31, G83, B132</a:t>
            </a:r>
          </a:p>
        </p:txBody>
      </p:sp>
      <p:sp>
        <p:nvSpPr>
          <p:cNvPr id="3" name="TextBox 9"/>
          <p:cNvSpPr txBox="1">
            <a:spLocks noChangeArrowheads="1"/>
          </p:cNvSpPr>
          <p:nvPr/>
        </p:nvSpPr>
        <p:spPr bwMode="auto">
          <a:xfrm>
            <a:off x="465138" y="1544638"/>
            <a:ext cx="7789862" cy="369887"/>
          </a:xfrm>
          <a:prstGeom prst="rect">
            <a:avLst/>
          </a:prstGeom>
          <a:solidFill>
            <a:srgbClr val="71717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white"/>
                </a:solidFill>
              </a:rPr>
              <a:t>This is the gray color used for text: R113, G113, B113</a:t>
            </a:r>
          </a:p>
        </p:txBody>
      </p:sp>
      <p:sp>
        <p:nvSpPr>
          <p:cNvPr id="4" name="TextBox 3"/>
          <p:cNvSpPr txBox="1"/>
          <p:nvPr/>
        </p:nvSpPr>
        <p:spPr>
          <a:xfrm>
            <a:off x="465138" y="4660900"/>
            <a:ext cx="7789862" cy="368300"/>
          </a:xfrm>
          <a:prstGeom prst="rect">
            <a:avLst/>
          </a:prstGeom>
          <a:solidFill>
            <a:srgbClr val="0055A0"/>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blue color used in the image: R0, G85, B160</a:t>
            </a:r>
          </a:p>
        </p:txBody>
      </p:sp>
      <p:sp>
        <p:nvSpPr>
          <p:cNvPr id="5" name="TextBox 3"/>
          <p:cNvSpPr txBox="1"/>
          <p:nvPr/>
        </p:nvSpPr>
        <p:spPr>
          <a:xfrm>
            <a:off x="465138" y="2582863"/>
            <a:ext cx="7789862" cy="369887"/>
          </a:xfrm>
          <a:prstGeom prst="rect">
            <a:avLst/>
          </a:prstGeom>
          <a:solidFill>
            <a:srgbClr val="E67D1E"/>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orange color used in the image: R230, G125, B30</a:t>
            </a:r>
          </a:p>
        </p:txBody>
      </p:sp>
      <p:sp>
        <p:nvSpPr>
          <p:cNvPr id="6" name="TextBox 3"/>
          <p:cNvSpPr txBox="1"/>
          <p:nvPr/>
        </p:nvSpPr>
        <p:spPr>
          <a:xfrm>
            <a:off x="465138" y="3621088"/>
            <a:ext cx="7789862" cy="369887"/>
          </a:xfrm>
          <a:prstGeom prst="rect">
            <a:avLst/>
          </a:prstGeom>
          <a:solidFill>
            <a:srgbClr val="5AAF46"/>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green color used in the image: R90, G175, B70</a:t>
            </a:r>
          </a:p>
        </p:txBody>
      </p:sp>
      <p:sp>
        <p:nvSpPr>
          <p:cNvPr id="7" name="TextBox 13"/>
          <p:cNvSpPr txBox="1">
            <a:spLocks noChangeArrowheads="1"/>
          </p:cNvSpPr>
          <p:nvPr/>
        </p:nvSpPr>
        <p:spPr bwMode="auto">
          <a:xfrm>
            <a:off x="365125" y="6410325"/>
            <a:ext cx="1595438" cy="36988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dirty="0">
                <a:solidFill>
                  <a:prstClr val="black"/>
                </a:solidFill>
              </a:rPr>
              <a:t>FOOTER</a:t>
            </a:r>
          </a:p>
        </p:txBody>
      </p:sp>
      <p:cxnSp>
        <p:nvCxnSpPr>
          <p:cNvPr id="8" name="Straight Arrow Connector 7"/>
          <p:cNvCxnSpPr/>
          <p:nvPr/>
        </p:nvCxnSpPr>
        <p:spPr>
          <a:xfrm flipH="1">
            <a:off x="1163638" y="5778500"/>
            <a:ext cx="212725"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15"/>
          <p:cNvSpPr txBox="1">
            <a:spLocks noChangeArrowheads="1"/>
          </p:cNvSpPr>
          <p:nvPr/>
        </p:nvSpPr>
        <p:spPr bwMode="auto">
          <a:xfrm>
            <a:off x="1189038" y="5278438"/>
            <a:ext cx="7065962"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r>
              <a:rPr lang="en-US" altLang="en-US" sz="1100" dirty="0">
                <a:solidFill>
                  <a:prstClr val="black"/>
                </a:solidFill>
              </a:rPr>
              <a:t>All slides, except section and title, have a field for the date.  Click Insert&gt;Header&amp;Footer&gt; and check the footer box and apply to all slides to get a footer in the same location on each slide that can be filled with the date</a:t>
            </a:r>
          </a:p>
        </p:txBody>
      </p:sp>
      <p:sp>
        <p:nvSpPr>
          <p:cNvPr id="10" name="Footer Placeholder 1"/>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3940262738"/>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9"/>
          <p:cNvPicPr>
            <a:picLocks noChangeAspect="1"/>
          </p:cNvPicPr>
          <p:nvPr/>
        </p:nvPicPr>
        <p:blipFill>
          <a:blip r:embed="rId3"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0"/>
          <p:cNvSpPr txBox="1">
            <a:spLocks noChangeArrowheads="1"/>
          </p:cNvSpPr>
          <p:nvPr/>
        </p:nvSpPr>
        <p:spPr bwMode="auto">
          <a:xfrm>
            <a:off x="0" y="6550025"/>
            <a:ext cx="533400" cy="23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21F297E-F8BA-468E-A64C-4997CE9106E2}" type="slidenum">
              <a:rPr lang="en-US" altLang="en-US" sz="900" smtClean="0">
                <a:solidFill>
                  <a:srgbClr val="1F497D"/>
                </a:solidFill>
                <a:latin typeface="Arial" panose="020B0604020202020204" pitchFamily="34" charset="0"/>
                <a:cs typeface="Arial" panose="020B0604020202020204" pitchFamily="34" charset="0"/>
              </a:rPr>
              <a:pPr fontAlgn="base">
                <a:spcBef>
                  <a:spcPct val="0"/>
                </a:spcBef>
                <a:spcAft>
                  <a:spcPct val="0"/>
                </a:spcAft>
              </a:pPr>
              <a:t>‹#›</a:t>
            </a:fld>
            <a:endParaRPr lang="en-US" altLang="en-US" sz="900" dirty="0">
              <a:solidFill>
                <a:srgbClr val="1F497D"/>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09122465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27432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3"/>
          </p:nvPr>
        </p:nvSpPr>
        <p:spPr>
          <a:xfrm>
            <a:off x="27432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
          <p:cNvSpPr>
            <a:spLocks noGrp="1"/>
          </p:cNvSpPr>
          <p:nvPr>
            <p:ph type="body" sz="quarter" idx="14"/>
          </p:nvPr>
        </p:nvSpPr>
        <p:spPr>
          <a:xfrm>
            <a:off x="4572000" y="140416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4572000" y="4056485"/>
            <a:ext cx="4297680" cy="2651760"/>
          </a:xfrm>
          <a:ln>
            <a:solidFill>
              <a:schemeClr val="tx1"/>
            </a:solidFill>
          </a:ln>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1"/>
          <p:cNvSpPr>
            <a:spLocks noGrp="1"/>
          </p:cNvSpPr>
          <p:nvPr>
            <p:ph type="ftr" sz="quarter" idx="16"/>
          </p:nvPr>
        </p:nvSpPr>
        <p:spPr/>
        <p:txBody>
          <a:bodyPr/>
          <a:lstStyle>
            <a:lvl1pPr>
              <a:defRPr/>
            </a:lvl1pPr>
          </a:lstStyle>
          <a:p>
            <a:pPr>
              <a:defRPr/>
            </a:pPr>
            <a:endParaRPr lang="en-US" dirty="0"/>
          </a:p>
        </p:txBody>
      </p:sp>
    </p:spTree>
    <p:extLst>
      <p:ext uri="{BB962C8B-B14F-4D97-AF65-F5344CB8AC3E}">
        <p14:creationId xmlns:p14="http://schemas.microsoft.com/office/powerpoint/2010/main" val="297960710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Content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Tree>
    <p:extLst>
      <p:ext uri="{BB962C8B-B14F-4D97-AF65-F5344CB8AC3E}">
        <p14:creationId xmlns:p14="http://schemas.microsoft.com/office/powerpoint/2010/main" val="3513461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dirty="0"/>
              <a:t>Click to edit Master title style</a:t>
            </a:r>
          </a:p>
        </p:txBody>
      </p:sp>
      <p:sp>
        <p:nvSpPr>
          <p:cNvPr id="4" name="Text Placeholder 3"/>
          <p:cNvSpPr>
            <a:spLocks noGrp="1"/>
          </p:cNvSpPr>
          <p:nvPr>
            <p:ph type="body" sz="quarter" idx="10"/>
          </p:nvPr>
        </p:nvSpPr>
        <p:spPr>
          <a:xfrm>
            <a:off x="838200" y="619314"/>
            <a:ext cx="4706937" cy="2805204"/>
          </a:xfrm>
          <a:prstGeom prst="rect">
            <a:avLst/>
          </a:prstGeom>
        </p:spPr>
        <p:txBody>
          <a:bodyPr>
            <a:normAutofit/>
          </a:bodyPr>
          <a:lstStyle>
            <a:lvl1pPr marL="0" indent="0">
              <a:buNone/>
              <a:defRPr sz="2500" b="1" baseline="0"/>
            </a:lvl1pPr>
          </a:lstStyle>
          <a:p>
            <a:pPr lvl="0"/>
            <a:r>
              <a:rPr lang="en-US"/>
              <a:t>Click to edit Master text styles</a:t>
            </a:r>
          </a:p>
        </p:txBody>
      </p:sp>
    </p:spTree>
    <p:extLst>
      <p:ext uri="{BB962C8B-B14F-4D97-AF65-F5344CB8AC3E}">
        <p14:creationId xmlns:p14="http://schemas.microsoft.com/office/powerpoint/2010/main" val="4078174663"/>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grpSp>
        <p:nvGrpSpPr>
          <p:cNvPr id="3" name="Group 8"/>
          <p:cNvGrpSpPr>
            <a:grpSpLocks/>
          </p:cNvGrpSpPr>
          <p:nvPr/>
        </p:nvGrpSpPr>
        <p:grpSpPr bwMode="auto">
          <a:xfrm>
            <a:off x="-9525" y="9525"/>
            <a:ext cx="9144000" cy="6858000"/>
            <a:chOff x="-8792" y="9144"/>
            <a:chExt cx="9144000" cy="685800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 y="914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953733" y="4114419"/>
              <a:ext cx="37338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125938620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with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5556" b="3334"/>
          <a:stretch>
            <a:fillRect/>
          </a:stretch>
        </p:blipFill>
        <p:spPr bwMode="auto">
          <a:xfrm>
            <a:off x="0" y="3810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dirty="0"/>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2"/>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5049382"/>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no green lin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4" b="3334"/>
          <a:stretch>
            <a:fillRect/>
          </a:stretch>
        </p:blipFill>
        <p:spPr bwMode="auto">
          <a:xfrm>
            <a:off x="0" y="1600200"/>
            <a:ext cx="9144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dirty="0"/>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594614719"/>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no green line no logo">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t="23332" b="12419"/>
          <a:stretch>
            <a:fillRect/>
          </a:stretch>
        </p:blipFill>
        <p:spPr bwMode="auto">
          <a:xfrm>
            <a:off x="0" y="1600200"/>
            <a:ext cx="9144000"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Content Placeholder 4"/>
          <p:cNvSpPr>
            <a:spLocks noGrp="1"/>
          </p:cNvSpPr>
          <p:nvPr>
            <p:ph sz="quarter" idx="11"/>
          </p:nvPr>
        </p:nvSpPr>
        <p:spPr>
          <a:xfrm>
            <a:off x="457200" y="1595062"/>
            <a:ext cx="8229600" cy="4526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221411194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5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196539501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MDIC Colors">
    <p:spTree>
      <p:nvGrpSpPr>
        <p:cNvPr id="1" name=""/>
        <p:cNvGrpSpPr/>
        <p:nvPr/>
      </p:nvGrpSpPr>
      <p:grpSpPr>
        <a:xfrm>
          <a:off x="0" y="0"/>
          <a:ext cx="0" cy="0"/>
          <a:chOff x="0" y="0"/>
          <a:chExt cx="0" cy="0"/>
        </a:xfrm>
      </p:grpSpPr>
      <p:sp>
        <p:nvSpPr>
          <p:cNvPr id="2" name="TextBox 8"/>
          <p:cNvSpPr txBox="1">
            <a:spLocks noChangeArrowheads="1"/>
          </p:cNvSpPr>
          <p:nvPr userDrawn="1"/>
        </p:nvSpPr>
        <p:spPr bwMode="auto">
          <a:xfrm>
            <a:off x="465138" y="506413"/>
            <a:ext cx="7789862" cy="36988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a:solidFill>
                  <a:srgbClr val="FFFFFF"/>
                </a:solidFill>
                <a:latin typeface="Arial" panose="020B0604020202020204" pitchFamily="34" charset="0"/>
              </a:rPr>
              <a:t>This is the blue color used for text: R31, G83, B132</a:t>
            </a:r>
          </a:p>
        </p:txBody>
      </p:sp>
      <p:sp>
        <p:nvSpPr>
          <p:cNvPr id="3" name="TextBox 9"/>
          <p:cNvSpPr txBox="1">
            <a:spLocks noChangeArrowheads="1"/>
          </p:cNvSpPr>
          <p:nvPr userDrawn="1"/>
        </p:nvSpPr>
        <p:spPr bwMode="auto">
          <a:xfrm>
            <a:off x="465138" y="1544638"/>
            <a:ext cx="7789862" cy="369887"/>
          </a:xfrm>
          <a:prstGeom prst="rect">
            <a:avLst/>
          </a:prstGeom>
          <a:solidFill>
            <a:srgbClr val="71717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a:solidFill>
                  <a:srgbClr val="FFFFFF"/>
                </a:solidFill>
                <a:latin typeface="Arial" panose="020B0604020202020204" pitchFamily="34" charset="0"/>
              </a:rPr>
              <a:t>This is the gray color used for text: R113, G113, B113</a:t>
            </a:r>
          </a:p>
        </p:txBody>
      </p:sp>
      <p:sp>
        <p:nvSpPr>
          <p:cNvPr id="4" name="TextBox 3"/>
          <p:cNvSpPr txBox="1"/>
          <p:nvPr userDrawn="1"/>
        </p:nvSpPr>
        <p:spPr>
          <a:xfrm>
            <a:off x="465138" y="4660900"/>
            <a:ext cx="7789862" cy="368300"/>
          </a:xfrm>
          <a:prstGeom prst="rect">
            <a:avLst/>
          </a:prstGeom>
          <a:solidFill>
            <a:srgbClr val="0055A0"/>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blue color used in the image: R0, G85, B160</a:t>
            </a:r>
          </a:p>
        </p:txBody>
      </p:sp>
      <p:sp>
        <p:nvSpPr>
          <p:cNvPr id="5" name="TextBox 3"/>
          <p:cNvSpPr txBox="1"/>
          <p:nvPr userDrawn="1"/>
        </p:nvSpPr>
        <p:spPr>
          <a:xfrm>
            <a:off x="465138" y="2582863"/>
            <a:ext cx="7789862" cy="369887"/>
          </a:xfrm>
          <a:prstGeom prst="rect">
            <a:avLst/>
          </a:prstGeom>
          <a:solidFill>
            <a:srgbClr val="E67D1E"/>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orange color used in the image: R230, G125, B30</a:t>
            </a:r>
          </a:p>
        </p:txBody>
      </p:sp>
      <p:sp>
        <p:nvSpPr>
          <p:cNvPr id="6" name="TextBox 3"/>
          <p:cNvSpPr txBox="1"/>
          <p:nvPr userDrawn="1"/>
        </p:nvSpPr>
        <p:spPr>
          <a:xfrm>
            <a:off x="465138" y="3621088"/>
            <a:ext cx="7789862" cy="369887"/>
          </a:xfrm>
          <a:prstGeom prst="rect">
            <a:avLst/>
          </a:prstGeom>
          <a:solidFill>
            <a:srgbClr val="5AAF46"/>
          </a:solid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prstClr val="white"/>
                </a:solidFill>
              </a:rPr>
              <a:t>This is the green color used in the image: R90, G175, B70</a:t>
            </a:r>
          </a:p>
        </p:txBody>
      </p:sp>
      <p:sp>
        <p:nvSpPr>
          <p:cNvPr id="7" name="TextBox 13"/>
          <p:cNvSpPr txBox="1">
            <a:spLocks noChangeArrowheads="1"/>
          </p:cNvSpPr>
          <p:nvPr userDrawn="1"/>
        </p:nvSpPr>
        <p:spPr bwMode="auto">
          <a:xfrm>
            <a:off x="365125" y="6410325"/>
            <a:ext cx="1595438" cy="369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a:solidFill>
                  <a:srgbClr val="000000"/>
                </a:solidFill>
                <a:latin typeface="Arial" panose="020B0604020202020204" pitchFamily="34" charset="0"/>
              </a:rPr>
              <a:t>FOOTER</a:t>
            </a:r>
          </a:p>
        </p:txBody>
      </p:sp>
      <p:cxnSp>
        <p:nvCxnSpPr>
          <p:cNvPr id="8" name="Straight Arrow Connector 7"/>
          <p:cNvCxnSpPr/>
          <p:nvPr userDrawn="1"/>
        </p:nvCxnSpPr>
        <p:spPr>
          <a:xfrm flipH="1">
            <a:off x="1163638" y="5778500"/>
            <a:ext cx="212725"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15"/>
          <p:cNvSpPr txBox="1">
            <a:spLocks noChangeArrowheads="1"/>
          </p:cNvSpPr>
          <p:nvPr userDrawn="1"/>
        </p:nvSpPr>
        <p:spPr bwMode="auto">
          <a:xfrm>
            <a:off x="1189038" y="5278438"/>
            <a:ext cx="70659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100">
                <a:solidFill>
                  <a:srgbClr val="000000"/>
                </a:solidFill>
                <a:latin typeface="Arial" panose="020B0604020202020204" pitchFamily="34" charset="0"/>
              </a:rPr>
              <a:t>All slides, except section and title, have a field for the date.  Click Insert&gt;Header&amp;Footer&gt; and check the footer box and apply to all slides to get a footer in the same location on each slide that can be filled with the date</a:t>
            </a:r>
          </a:p>
        </p:txBody>
      </p:sp>
      <p:sp>
        <p:nvSpPr>
          <p:cNvPr id="10" name="Footer Placeholder 1"/>
          <p:cNvSpPr>
            <a:spLocks noGrp="1"/>
          </p:cNvSpPr>
          <p:nvPr>
            <p:ph type="ftr" sz="quarter" idx="10"/>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3473653795"/>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p:cNvPicPr>
            <a:picLocks noChangeAspect="1"/>
          </p:cNvPicPr>
          <p:nvPr userDrawn="1"/>
        </p:nvPicPr>
        <p:blipFill>
          <a:blip r:embed="rId3" cstate="print">
            <a:extLst>
              <a:ext uri="{28A0092B-C50C-407E-A947-70E740481C1C}">
                <a14:useLocalDpi xmlns:a14="http://schemas.microsoft.com/office/drawing/2010/main" val="0"/>
              </a:ext>
            </a:extLst>
          </a:blip>
          <a:srcRect l="42500" t="88930" r="1666" b="1340"/>
          <a:stretch>
            <a:fillRect/>
          </a:stretch>
        </p:blipFill>
        <p:spPr bwMode="auto">
          <a:xfrm>
            <a:off x="3959225" y="6430963"/>
            <a:ext cx="1225550"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p:cNvSpPr txBox="1">
            <a:spLocks noChangeArrowheads="1"/>
          </p:cNvSpPr>
          <p:nvPr userDrawn="1"/>
        </p:nvSpPr>
        <p:spPr bwMode="auto">
          <a:xfrm>
            <a:off x="0" y="6550025"/>
            <a:ext cx="5334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fld id="{6A9897B8-324D-436A-AEEE-8CE35F151D4F}" type="slidenum">
              <a:rPr lang="en-US" altLang="en-US" sz="900" smtClean="0">
                <a:solidFill>
                  <a:srgbClr val="1F497D"/>
                </a:solidFill>
                <a:latin typeface="Arial" panose="020B0604020202020204" pitchFamily="34" charset="0"/>
                <a:cs typeface="Arial" panose="020B0604020202020204" pitchFamily="34" charset="0"/>
              </a:rPr>
              <a:pPr fontAlgn="base">
                <a:spcBef>
                  <a:spcPct val="0"/>
                </a:spcBef>
                <a:spcAft>
                  <a:spcPct val="0"/>
                </a:spcAft>
                <a:defRPr/>
              </a:pPr>
              <a:t>‹#›</a:t>
            </a:fld>
            <a:endParaRPr lang="en-US" altLang="en-US" sz="900">
              <a:solidFill>
                <a:srgbClr val="1F497D"/>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2914221725"/>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4 Square">
    <p:spTree>
      <p:nvGrpSpPr>
        <p:cNvPr id="1" name=""/>
        <p:cNvGrpSpPr/>
        <p:nvPr/>
      </p:nvGrpSpPr>
      <p:grpSpPr>
        <a:xfrm>
          <a:off x="0" y="0"/>
          <a:ext cx="0" cy="0"/>
          <a:chOff x="0" y="0"/>
          <a:chExt cx="0" cy="0"/>
        </a:xfrm>
      </p:grpSpPr>
      <p:pic>
        <p:nvPicPr>
          <p:cNvPr id="7" name="Picture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54013"/>
            <a:ext cx="10668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274320" y="1404165"/>
            <a:ext cx="4297680" cy="2651760"/>
          </a:xfrm>
          <a:ln>
            <a:solidFill>
              <a:schemeClr val="tx1"/>
            </a:solidFill>
          </a:ln>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quarter" idx="13"/>
          </p:nvPr>
        </p:nvSpPr>
        <p:spPr>
          <a:xfrm>
            <a:off x="274320" y="4056485"/>
            <a:ext cx="4297680" cy="2651760"/>
          </a:xfrm>
          <a:ln>
            <a:solidFill>
              <a:schemeClr val="tx1"/>
            </a:solidFill>
          </a:ln>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4"/>
          </p:nvPr>
        </p:nvSpPr>
        <p:spPr>
          <a:xfrm>
            <a:off x="4572000" y="1404165"/>
            <a:ext cx="4297680" cy="2651760"/>
          </a:xfrm>
          <a:ln>
            <a:solidFill>
              <a:schemeClr val="tx1"/>
            </a:solidFill>
          </a:ln>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3"/>
          <p:cNvSpPr>
            <a:spLocks noGrp="1"/>
          </p:cNvSpPr>
          <p:nvPr>
            <p:ph type="body" sz="quarter" idx="15"/>
          </p:nvPr>
        </p:nvSpPr>
        <p:spPr>
          <a:xfrm>
            <a:off x="4572000" y="4056485"/>
            <a:ext cx="4297680" cy="2651760"/>
          </a:xfrm>
          <a:ln>
            <a:solidFill>
              <a:schemeClr val="tx1"/>
            </a:solidFill>
          </a:ln>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1"/>
          <p:cNvSpPr>
            <a:spLocks noGrp="1"/>
          </p:cNvSpPr>
          <p:nvPr>
            <p:ph type="ftr" sz="quarter" idx="16"/>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2908396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Presentation Basic Page - Purple">
    <p:spTree>
      <p:nvGrpSpPr>
        <p:cNvPr id="1" name=""/>
        <p:cNvGrpSpPr/>
        <p:nvPr/>
      </p:nvGrpSpPr>
      <p:grpSpPr>
        <a:xfrm>
          <a:off x="0" y="0"/>
          <a:ext cx="0" cy="0"/>
          <a:chOff x="0" y="0"/>
          <a:chExt cx="0" cy="0"/>
        </a:xfrm>
      </p:grpSpPr>
      <p:sp>
        <p:nvSpPr>
          <p:cNvPr id="4" name="Slide Number Placeholder 5"/>
          <p:cNvSpPr txBox="1">
            <a:spLocks/>
          </p:cNvSpPr>
          <p:nvPr/>
        </p:nvSpPr>
        <p:spPr>
          <a:xfrm>
            <a:off x="3505200" y="6508750"/>
            <a:ext cx="2133600" cy="365125"/>
          </a:xfrm>
          <a:prstGeom prst="rect">
            <a:avLst/>
          </a:prstGeom>
        </p:spPr>
        <p:txBody>
          <a:bodyPr/>
          <a:lstStyle>
            <a:defPPr>
              <a:defRPr lang="en-US"/>
            </a:defPPr>
            <a:lvl1pPr marL="0" algn="ctr"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B0D25C81-C0DC-4A4B-8679-C7605086C777}" type="slidenum">
              <a:rPr lang="en-US" sz="1100" smtClean="0">
                <a:solidFill>
                  <a:prstClr val="white"/>
                </a:solidFill>
              </a:rPr>
              <a:pPr>
                <a:defRPr/>
              </a:pPr>
              <a:t>‹#›</a:t>
            </a:fld>
            <a:endParaRPr lang="en-US" sz="1100" dirty="0">
              <a:solidFill>
                <a:prstClr val="white"/>
              </a:solidFill>
            </a:endParaRPr>
          </a:p>
        </p:txBody>
      </p:sp>
      <p:sp>
        <p:nvSpPr>
          <p:cNvPr id="9" name="Title 1"/>
          <p:cNvSpPr>
            <a:spLocks noGrp="1"/>
          </p:cNvSpPr>
          <p:nvPr>
            <p:ph type="title"/>
          </p:nvPr>
        </p:nvSpPr>
        <p:spPr>
          <a:xfrm>
            <a:off x="457200" y="274638"/>
            <a:ext cx="8229600" cy="868362"/>
          </a:xfrm>
          <a:prstGeom prst="rect">
            <a:avLst/>
          </a:prstGeom>
        </p:spPr>
        <p:txBody>
          <a:bodyPr>
            <a:normAutofit/>
          </a:bodyPr>
          <a:lstStyle>
            <a:lvl1pPr algn="l">
              <a:defRPr sz="3600" b="1" i="0" baseline="0">
                <a:solidFill>
                  <a:srgbClr val="5A227C"/>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0" name="Content Placeholder 2"/>
          <p:cNvSpPr>
            <a:spLocks noGrp="1"/>
          </p:cNvSpPr>
          <p:nvPr>
            <p:ph idx="1"/>
          </p:nvPr>
        </p:nvSpPr>
        <p:spPr>
          <a:xfrm>
            <a:off x="457200" y="1219200"/>
            <a:ext cx="8229600" cy="4953000"/>
          </a:xfrm>
          <a:prstGeom prst="rect">
            <a:avLst/>
          </a:prstGeom>
        </p:spPr>
        <p:txBody>
          <a:bodyPr/>
          <a:lstStyle>
            <a:lvl1pPr>
              <a:defRPr sz="2800">
                <a:latin typeface="Arial" panose="020B0604020202020204" pitchFamily="34" charset="0"/>
                <a:cs typeface="Arial" panose="020B0604020202020204" pitchFamily="34" charset="0"/>
              </a:defRPr>
            </a:lvl1pPr>
            <a:lvl2pPr>
              <a:defRPr sz="24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33454791"/>
      </p:ext>
    </p:extLst>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p>
            <a:fld id="{42FC627E-1033-495A-ABCA-2FE5D09B7D7A}" type="datetime1">
              <a:rPr lang="en-US" smtClean="0">
                <a:solidFill>
                  <a:prstClr val="black">
                    <a:tint val="75000"/>
                  </a:prstClr>
                </a:solidFill>
              </a:rPr>
              <a:pPr/>
              <a:t>5/22/2018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sz="1400" b="1" i="1">
                <a:solidFill>
                  <a:schemeClr val="tx1"/>
                </a:solidFill>
              </a:defRPr>
            </a:lvl1pPr>
          </a:lstStyle>
          <a:p>
            <a:r>
              <a:rPr lang="en-US" dirty="0">
                <a:solidFill>
                  <a:prstClr val="black"/>
                </a:solidFill>
              </a:rPr>
              <a:t>Align • Achieve • Accelerate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27030A3-875F-4D3B-97BB-66444DC0E8FC}" type="slidenum">
              <a:rPr lang="en-US" smtClean="0">
                <a:solidFill>
                  <a:prstClr val="black">
                    <a:tint val="75000"/>
                  </a:prstClr>
                </a:solidFill>
              </a:rPr>
              <a:pPr/>
              <a:t>‹#›</a:t>
            </a:fld>
            <a:endParaRPr lang="en-US" dirty="0">
              <a:solidFill>
                <a:prstClr val="black">
                  <a:tint val="75000"/>
                </a:prstClr>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sp>
        <p:nvSpPr>
          <p:cNvPr id="9" name="Title 1"/>
          <p:cNvSpPr>
            <a:spLocks noGrp="1"/>
          </p:cNvSpPr>
          <p:nvPr>
            <p:ph type="title"/>
          </p:nvPr>
        </p:nvSpPr>
        <p:spPr>
          <a:xfrm>
            <a:off x="457200" y="381000"/>
            <a:ext cx="8153400" cy="990600"/>
          </a:xfrm>
        </p:spPr>
        <p:txBody>
          <a:bodyPr/>
          <a:lstStyle/>
          <a:p>
            <a:r>
              <a:rPr lang="en-US"/>
              <a:t>Click to edit Master title style</a:t>
            </a:r>
          </a:p>
        </p:txBody>
      </p:sp>
    </p:spTree>
    <p:extLst>
      <p:ext uri="{BB962C8B-B14F-4D97-AF65-F5344CB8AC3E}">
        <p14:creationId xmlns:p14="http://schemas.microsoft.com/office/powerpoint/2010/main" val="30671777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Project Overview">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graphicFrame>
        <p:nvGraphicFramePr>
          <p:cNvPr id="2" name="Table 1"/>
          <p:cNvGraphicFramePr>
            <a:graphicFrameLocks noGrp="1"/>
          </p:cNvGraphicFramePr>
          <p:nvPr>
            <p:extLst/>
          </p:nvPr>
        </p:nvGraphicFramePr>
        <p:xfrm>
          <a:off x="274320" y="1486648"/>
          <a:ext cx="8686800" cy="5212080"/>
        </p:xfrm>
        <a:graphic>
          <a:graphicData uri="http://schemas.openxmlformats.org/drawingml/2006/table">
            <a:tbl>
              <a:tblPr>
                <a:tableStyleId>{5C22544A-7EE6-4342-B048-85BDC9FD1C3A}</a:tableStyleId>
              </a:tblPr>
              <a:tblGrid>
                <a:gridCol w="4297680">
                  <a:extLst>
                    <a:ext uri="{9D8B030D-6E8A-4147-A177-3AD203B41FA5}">
                      <a16:colId xmlns:a16="http://schemas.microsoft.com/office/drawing/2014/main" val="20000"/>
                    </a:ext>
                  </a:extLst>
                </a:gridCol>
                <a:gridCol w="91440">
                  <a:extLst>
                    <a:ext uri="{9D8B030D-6E8A-4147-A177-3AD203B41FA5}">
                      <a16:colId xmlns:a16="http://schemas.microsoft.com/office/drawing/2014/main" val="20001"/>
                    </a:ext>
                  </a:extLst>
                </a:gridCol>
                <a:gridCol w="4297680">
                  <a:extLst>
                    <a:ext uri="{9D8B030D-6E8A-4147-A177-3AD203B41FA5}">
                      <a16:colId xmlns:a16="http://schemas.microsoft.com/office/drawing/2014/main" val="20002"/>
                    </a:ext>
                  </a:extLst>
                </a:gridCol>
              </a:tblGrid>
              <a:tr h="2560320">
                <a:tc>
                  <a:txBody>
                    <a:bodyPr/>
                    <a:lstStyle/>
                    <a:p>
                      <a:r>
                        <a:rPr lang="en-US" b="1" dirty="0">
                          <a:solidFill>
                            <a:schemeClr val="tx2"/>
                          </a:solidFill>
                          <a:latin typeface="Arial" panose="020B0604020202020204" pitchFamily="34" charset="0"/>
                          <a:cs typeface="Arial" panose="020B0604020202020204" pitchFamily="34" charset="0"/>
                        </a:rPr>
                        <a:t>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b="1" dirty="0">
                        <a:solidFill>
                          <a:schemeClr val="tx2"/>
                        </a:solidFill>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dirty="0">
                          <a:solidFill>
                            <a:schemeClr val="tx2"/>
                          </a:solidFill>
                          <a:latin typeface="Arial" panose="020B0604020202020204" pitchFamily="34" charset="0"/>
                          <a:cs typeface="Arial" panose="020B0604020202020204" pitchFamily="34" charset="0"/>
                        </a:rPr>
                        <a:t>Structure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1440">
                <a:tc>
                  <a:txBody>
                    <a:bodyPr/>
                    <a:lstStyle/>
                    <a:p>
                      <a:endParaRPr lang="en-US" sz="100" b="1" dirty="0">
                        <a:solidFill>
                          <a:schemeClr val="tx2"/>
                        </a:solidFill>
                        <a:latin typeface="Arial" panose="020B0604020202020204" pitchFamily="34" charset="0"/>
                        <a:cs typeface="Arial" panose="020B0604020202020204" pitchFamily="34" charset="0"/>
                      </a:endParaRPr>
                    </a:p>
                  </a:txBody>
                  <a:tcPr marL="0" marR="0" marT="0" marB="0">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b="1" dirty="0">
                        <a:solidFill>
                          <a:schemeClr val="tx2"/>
                        </a:solidFill>
                        <a:latin typeface="Arial" panose="020B0604020202020204" pitchFamily="34" charset="0"/>
                        <a:cs typeface="Arial" panose="020B0604020202020204" pitchFamily="34" charset="0"/>
                      </a:endParaRPr>
                    </a:p>
                  </a:txBody>
                  <a:tcPr marL="0" marR="0" marT="0" marB="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b="1" dirty="0">
                        <a:solidFill>
                          <a:schemeClr val="tx2"/>
                        </a:solidFill>
                        <a:latin typeface="Arial" panose="020B0604020202020204" pitchFamily="34" charset="0"/>
                        <a:cs typeface="Arial" panose="020B0604020202020204" pitchFamily="34" charset="0"/>
                      </a:endParaRPr>
                    </a:p>
                  </a:txBody>
                  <a:tcPr marL="0" marR="0" marT="0" marB="0">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60320">
                <a:tc>
                  <a:txBody>
                    <a:bodyPr/>
                    <a:lstStyle/>
                    <a:p>
                      <a:r>
                        <a:rPr lang="en-US" b="1" dirty="0">
                          <a:solidFill>
                            <a:schemeClr val="tx2"/>
                          </a:solidFill>
                          <a:latin typeface="Arial" panose="020B0604020202020204" pitchFamily="34" charset="0"/>
                          <a:cs typeface="Arial" panose="020B0604020202020204" pitchFamily="34" charset="0"/>
                        </a:rPr>
                        <a:t>Priorities and</a:t>
                      </a:r>
                      <a:r>
                        <a:rPr lang="en-US" b="1" baseline="0" dirty="0">
                          <a:solidFill>
                            <a:schemeClr val="tx2"/>
                          </a:solidFill>
                          <a:latin typeface="Arial" panose="020B0604020202020204" pitchFamily="34" charset="0"/>
                          <a:cs typeface="Arial" panose="020B0604020202020204" pitchFamily="34" charset="0"/>
                        </a:rPr>
                        <a:t> Tactics</a:t>
                      </a:r>
                      <a:endParaRPr lang="en-US" b="1" dirty="0">
                        <a:solidFill>
                          <a:schemeClr val="tx2"/>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b="1" dirty="0">
                        <a:solidFill>
                          <a:schemeClr val="tx2"/>
                        </a:solidFill>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dirty="0">
                          <a:solidFill>
                            <a:schemeClr val="tx2"/>
                          </a:solidFill>
                          <a:latin typeface="Arial" panose="020B0604020202020204" pitchFamily="34" charset="0"/>
                          <a:cs typeface="Arial" panose="020B0604020202020204" pitchFamily="34" charset="0"/>
                        </a:rPr>
                        <a:t>Accomplishments from</a:t>
                      </a:r>
                      <a:r>
                        <a:rPr lang="en-US" b="1" baseline="0" dirty="0">
                          <a:solidFill>
                            <a:schemeClr val="tx2"/>
                          </a:solidFill>
                          <a:latin typeface="Arial" panose="020B0604020202020204" pitchFamily="34" charset="0"/>
                          <a:cs typeface="Arial" panose="020B0604020202020204" pitchFamily="34" charset="0"/>
                        </a:rPr>
                        <a:t> Past Quarter</a:t>
                      </a:r>
                      <a:endParaRPr lang="en-US" b="1" dirty="0">
                        <a:solidFill>
                          <a:schemeClr val="tx2"/>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4" name="Text Placeholder 3"/>
          <p:cNvSpPr>
            <a:spLocks noGrp="1"/>
          </p:cNvSpPr>
          <p:nvPr>
            <p:ph type="body" sz="quarter" idx="13" hasCustomPrompt="1"/>
          </p:nvPr>
        </p:nvSpPr>
        <p:spPr>
          <a:xfrm>
            <a:off x="4661458" y="1846728"/>
            <a:ext cx="4297680" cy="2194560"/>
          </a:xfrm>
          <a:ln>
            <a:noFill/>
          </a:ln>
        </p:spPr>
        <p:txBody>
          <a:bodyPr>
            <a:normAutofit/>
          </a:bodyPr>
          <a:lstStyle>
            <a:lvl1pPr>
              <a:defRPr sz="1600"/>
            </a:lvl1pPr>
            <a:lvl2pPr>
              <a:defRPr sz="1400"/>
            </a:lvl2pPr>
            <a:lvl3pPr>
              <a:defRPr sz="1200"/>
            </a:lvl3pPr>
            <a:lvl4pPr>
              <a:defRPr sz="1100" baseline="0"/>
            </a:lvl4pPr>
            <a:lvl5pPr marL="1828800" indent="0">
              <a:buNone/>
              <a:defRPr sz="1100"/>
            </a:lvl5pPr>
          </a:lstStyle>
          <a:p>
            <a:pPr lvl="0"/>
            <a:r>
              <a:rPr lang="en-US" dirty="0"/>
              <a:t>This box is for listing the Board Champion, PI, and Project Manager.  Add a pie chart to show the member type distribution of the Steering Committee or the entire Project Team</a:t>
            </a:r>
          </a:p>
        </p:txBody>
      </p:sp>
      <p:sp>
        <p:nvSpPr>
          <p:cNvPr id="15" name="Text Placeholder 3"/>
          <p:cNvSpPr>
            <a:spLocks noGrp="1"/>
          </p:cNvSpPr>
          <p:nvPr>
            <p:ph type="body" sz="quarter" idx="14" hasCustomPrompt="1"/>
          </p:nvPr>
        </p:nvSpPr>
        <p:spPr>
          <a:xfrm>
            <a:off x="274320" y="4496781"/>
            <a:ext cx="4297680" cy="2194560"/>
          </a:xfrm>
          <a:ln>
            <a:noFill/>
          </a:ln>
        </p:spPr>
        <p:txBody>
          <a:bodyPr>
            <a:normAutofit/>
          </a:bodyPr>
          <a:lstStyle>
            <a:lvl1pPr>
              <a:defRPr sz="1600" baseline="0"/>
            </a:lvl1pPr>
            <a:lvl2pPr>
              <a:defRPr sz="1400"/>
            </a:lvl2pPr>
            <a:lvl3pPr>
              <a:defRPr sz="1200"/>
            </a:lvl3pPr>
            <a:lvl4pPr>
              <a:defRPr sz="1100"/>
            </a:lvl4pPr>
            <a:lvl5pPr marL="1828800" indent="0">
              <a:buNone/>
              <a:defRPr sz="1100"/>
            </a:lvl5pPr>
          </a:lstStyle>
          <a:p>
            <a:pPr lvl="0"/>
            <a:r>
              <a:rPr lang="en-US" dirty="0"/>
              <a:t>Top Project Priorities</a:t>
            </a:r>
          </a:p>
        </p:txBody>
      </p:sp>
      <p:sp>
        <p:nvSpPr>
          <p:cNvPr id="16" name="Text Placeholder 3"/>
          <p:cNvSpPr>
            <a:spLocks noGrp="1"/>
          </p:cNvSpPr>
          <p:nvPr>
            <p:ph type="body" sz="quarter" idx="15" hasCustomPrompt="1"/>
          </p:nvPr>
        </p:nvSpPr>
        <p:spPr>
          <a:xfrm>
            <a:off x="4661458" y="4496781"/>
            <a:ext cx="4297680" cy="2194560"/>
          </a:xfrm>
          <a:ln>
            <a:noFill/>
          </a:ln>
        </p:spPr>
        <p:txBody>
          <a:bodyPr>
            <a:normAutofit/>
          </a:bodyPr>
          <a:lstStyle>
            <a:lvl1pPr>
              <a:defRPr sz="1600" baseline="0"/>
            </a:lvl1pPr>
            <a:lvl2pPr>
              <a:defRPr sz="1400"/>
            </a:lvl2pPr>
            <a:lvl3pPr>
              <a:defRPr sz="1200"/>
            </a:lvl3pPr>
            <a:lvl4pPr>
              <a:defRPr sz="1100"/>
            </a:lvl4pPr>
            <a:lvl5pPr marL="1828800" indent="0">
              <a:buNone/>
              <a:defRPr sz="1200"/>
            </a:lvl5pPr>
          </a:lstStyle>
          <a:p>
            <a:pPr lvl="0"/>
            <a:r>
              <a:rPr lang="en-US" dirty="0"/>
              <a:t>List accomplishments since the last BOD meeting</a:t>
            </a:r>
          </a:p>
        </p:txBody>
      </p:sp>
      <p:sp>
        <p:nvSpPr>
          <p:cNvPr id="11" name="Text Placeholder 3"/>
          <p:cNvSpPr>
            <a:spLocks noGrp="1"/>
          </p:cNvSpPr>
          <p:nvPr>
            <p:ph type="body" sz="quarter" idx="16" hasCustomPrompt="1"/>
          </p:nvPr>
        </p:nvSpPr>
        <p:spPr>
          <a:xfrm>
            <a:off x="274320" y="1846728"/>
            <a:ext cx="4297680" cy="2194560"/>
          </a:xfrm>
          <a:ln>
            <a:noFill/>
          </a:ln>
        </p:spPr>
        <p:txBody>
          <a:bodyPr>
            <a:normAutofit/>
          </a:bodyPr>
          <a:lstStyle>
            <a:lvl1pPr>
              <a:defRPr sz="1600" baseline="0"/>
            </a:lvl1pPr>
            <a:lvl2pPr>
              <a:defRPr sz="1400"/>
            </a:lvl2pPr>
            <a:lvl3pPr>
              <a:defRPr sz="1200"/>
            </a:lvl3pPr>
            <a:lvl4pPr>
              <a:defRPr sz="1100" baseline="0"/>
            </a:lvl4pPr>
            <a:lvl5pPr marL="1828800" indent="0">
              <a:buNone/>
              <a:defRPr sz="1100"/>
            </a:lvl5pPr>
          </a:lstStyle>
          <a:p>
            <a:pPr lvl="0"/>
            <a:r>
              <a:rPr lang="en-US" dirty="0"/>
              <a:t>This Box if for a short tagline version of the Vision</a:t>
            </a:r>
          </a:p>
          <a:p>
            <a:pPr lvl="0"/>
            <a:r>
              <a:rPr lang="en-US" dirty="0"/>
              <a:t>Remove bullet throughout this document as needed for clarity</a:t>
            </a: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3921" t="89150" b="3138"/>
          <a:stretch/>
        </p:blipFill>
        <p:spPr bwMode="auto">
          <a:xfrm>
            <a:off x="7673787" y="6329081"/>
            <a:ext cx="1470213" cy="528919"/>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23220295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_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2705"/>
          <a:stretch/>
        </p:blipFill>
        <p:spPr bwMode="auto">
          <a:xfrm>
            <a:off x="0" y="0"/>
            <a:ext cx="9144000" cy="1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4"/>
          <p:cNvSpPr>
            <a:spLocks noGrp="1"/>
          </p:cNvSpPr>
          <p:nvPr>
            <p:ph sz="quarter" idx="11"/>
          </p:nvPr>
        </p:nvSpPr>
        <p:spPr>
          <a:xfrm>
            <a:off x="457200" y="418011"/>
            <a:ext cx="8229600" cy="57033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2516099525"/>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3_Content Slide with bar">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2705"/>
          <a:stretch/>
        </p:blipFill>
        <p:spPr bwMode="auto">
          <a:xfrm>
            <a:off x="0" y="0"/>
            <a:ext cx="9144000" cy="1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4"/>
          <p:cNvSpPr>
            <a:spLocks noGrp="1"/>
          </p:cNvSpPr>
          <p:nvPr>
            <p:ph sz="quarter" idx="11"/>
          </p:nvPr>
        </p:nvSpPr>
        <p:spPr>
          <a:xfrm>
            <a:off x="457200" y="418011"/>
            <a:ext cx="8229600" cy="57033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1"/>
          <p:cNvSpPr>
            <a:spLocks noGrp="1"/>
          </p:cNvSpPr>
          <p:nvPr>
            <p:ph type="ftr" sz="quarter" idx="12"/>
          </p:nvPr>
        </p:nvSpPr>
        <p:spPr/>
        <p:txBody>
          <a:bodyPr/>
          <a:lstStyle>
            <a:lvl1pPr eaLnBrk="0" fontAlgn="base" hangingPunct="0">
              <a:spcBef>
                <a:spcPct val="0"/>
              </a:spcBef>
              <a:spcAft>
                <a:spcPct val="0"/>
              </a:spcAft>
              <a:defRPr/>
            </a:lvl1pPr>
          </a:lstStyle>
          <a:p>
            <a:pPr>
              <a:defRPr/>
            </a:pPr>
            <a:endParaRPr lang="en-US"/>
          </a:p>
        </p:txBody>
      </p:sp>
    </p:spTree>
    <p:extLst>
      <p:ext uri="{BB962C8B-B14F-4D97-AF65-F5344CB8AC3E}">
        <p14:creationId xmlns:p14="http://schemas.microsoft.com/office/powerpoint/2010/main" val="1485179756"/>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normAutofit/>
          </a:bodyPr>
          <a:lstStyle>
            <a:lvl1pPr>
              <a:defRPr sz="4000"/>
            </a:lvl1pPr>
          </a:lstStyle>
          <a:p>
            <a:r>
              <a:rPr kumimoji="0" lang="en-US" dirty="0"/>
              <a:t>Click to edit Master title style</a:t>
            </a:r>
          </a:p>
        </p:txBody>
      </p:sp>
      <p:sp>
        <p:nvSpPr>
          <p:cNvPr id="4" name="Date Placeholder 3"/>
          <p:cNvSpPr>
            <a:spLocks noGrp="1"/>
          </p:cNvSpPr>
          <p:nvPr>
            <p:ph type="dt" sz="half" idx="10"/>
          </p:nvPr>
        </p:nvSpPr>
        <p:spPr>
          <a:xfrm>
            <a:off x="6096000" y="6248400"/>
            <a:ext cx="2667000" cy="365125"/>
          </a:xfrm>
          <a:prstGeom prst="rect">
            <a:avLst/>
          </a:prstGeom>
        </p:spPr>
        <p:txBody>
          <a:bodyPr/>
          <a:lstStyle>
            <a:lvl1pPr>
              <a:defRPr/>
            </a:lvl1pPr>
          </a:lstStyle>
          <a:p>
            <a:pPr eaLnBrk="0" fontAlgn="base" hangingPunct="0">
              <a:spcBef>
                <a:spcPct val="0"/>
              </a:spcBef>
              <a:spcAft>
                <a:spcPct val="0"/>
              </a:spcAft>
            </a:pPr>
            <a:r>
              <a:rPr lang="en-US">
                <a:solidFill>
                  <a:srgbClr val="775F55"/>
                </a:solidFill>
              </a:rPr>
              <a:t>June 12, 2013</a:t>
            </a:r>
            <a:endParaRPr lang="en-US" dirty="0">
              <a:solidFill>
                <a:srgbClr val="775F55"/>
              </a:solidFill>
            </a:endParaRPr>
          </a:p>
        </p:txBody>
      </p:sp>
      <p:sp>
        <p:nvSpPr>
          <p:cNvPr id="5" name="Footer Placeholder 4"/>
          <p:cNvSpPr>
            <a:spLocks noGrp="1"/>
          </p:cNvSpPr>
          <p:nvPr>
            <p:ph type="ftr" sz="quarter" idx="11"/>
          </p:nvPr>
        </p:nvSpPr>
        <p:spPr/>
        <p:txBody>
          <a:bodyPr/>
          <a:lstStyle/>
          <a:p>
            <a:r>
              <a:rPr lang="en-US" dirty="0">
                <a:solidFill>
                  <a:srgbClr val="775F55"/>
                </a:solidFill>
              </a:rPr>
              <a:t>FDA Workshop</a:t>
            </a:r>
          </a:p>
        </p:txBody>
      </p:sp>
      <p:sp>
        <p:nvSpPr>
          <p:cNvPr id="6" name="Slide Number Placeholder 5"/>
          <p:cNvSpPr>
            <a:spLocks noGrp="1"/>
          </p:cNvSpPr>
          <p:nvPr>
            <p:ph type="sldNum" sz="quarter" idx="12"/>
          </p:nvPr>
        </p:nvSpPr>
        <p:spPr>
          <a:xfrm>
            <a:off x="0" y="1272222"/>
            <a:ext cx="533400" cy="244476"/>
          </a:xfrm>
          <a:prstGeom prst="rect">
            <a:avLst/>
          </a:prstGeom>
        </p:spPr>
        <p:txBody>
          <a:bodyPr/>
          <a:lstStyle>
            <a:lvl1pPr>
              <a:defRPr>
                <a:solidFill>
                  <a:srgbClr val="FFFFFF"/>
                </a:solidFill>
              </a:defRPr>
            </a:lvl1pPr>
          </a:lstStyle>
          <a:p>
            <a:pPr eaLnBrk="0" fontAlgn="base" hangingPunct="0">
              <a:spcBef>
                <a:spcPct val="0"/>
              </a:spcBef>
              <a:spcAft>
                <a:spcPct val="0"/>
              </a:spcAft>
            </a:pPr>
            <a:fld id="{D74DCBA6-7D75-4C67-BF5C-45254ECEE76E}" type="slidenum">
              <a:rPr lang="en-US" smtClean="0"/>
              <a:pPr eaLnBrk="0" fontAlgn="base" hangingPunct="0">
                <a:spcBef>
                  <a:spcPct val="0"/>
                </a:spcBef>
                <a:spcAft>
                  <a:spcPct val="0"/>
                </a:spcAft>
              </a:pPr>
              <a:t>‹#›</a:t>
            </a:fld>
            <a:endParaRPr lang="en-US"/>
          </a:p>
        </p:txBody>
      </p:sp>
      <p:sp>
        <p:nvSpPr>
          <p:cNvPr id="8" name="Content Placeholder 7"/>
          <p:cNvSpPr>
            <a:spLocks noGrp="1"/>
          </p:cNvSpPr>
          <p:nvPr>
            <p:ph sz="quarter" idx="1"/>
          </p:nvPr>
        </p:nvSpPr>
        <p:spPr>
          <a:xfrm>
            <a:off x="612648" y="1600200"/>
            <a:ext cx="8153400" cy="4495800"/>
          </a:xfrm>
        </p:spPr>
        <p:txBody>
          <a:bodyPr/>
          <a:lstStyle>
            <a:lvl1pPr>
              <a:defRPr sz="2800"/>
            </a:lvl1pPr>
            <a:lvl2pPr>
              <a:defRPr sz="2400"/>
            </a:lvl2pPr>
            <a:lvl3pPr>
              <a:defRPr sz="2000"/>
            </a:lvl3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extLst>
      <p:ext uri="{BB962C8B-B14F-4D97-AF65-F5344CB8AC3E}">
        <p14:creationId xmlns:p14="http://schemas.microsoft.com/office/powerpoint/2010/main" val="38735215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Content Slide no green line">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3333" b="3334"/>
          <a:stretch/>
        </p:blipFill>
        <p:spPr bwMode="auto">
          <a:xfrm>
            <a:off x="0" y="1600200"/>
            <a:ext cx="9144001" cy="5029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453"/>
            <a:ext cx="1066800" cy="105303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2501" t="88929" r="1666" b="1339"/>
          <a:stretch/>
        </p:blipFill>
        <p:spPr>
          <a:xfrm>
            <a:off x="3959353" y="6430370"/>
            <a:ext cx="1225295" cy="91440"/>
          </a:xfrm>
          <a:prstGeom prst="rect">
            <a:avLst/>
          </a:prstGeom>
        </p:spPr>
      </p:pic>
      <p:sp>
        <p:nvSpPr>
          <p:cNvPr id="11" name="Title 1"/>
          <p:cNvSpPr>
            <a:spLocks noGrp="1"/>
          </p:cNvSpPr>
          <p:nvPr>
            <p:ph type="title"/>
          </p:nvPr>
        </p:nvSpPr>
        <p:spPr>
          <a:xfrm>
            <a:off x="1066800" y="427038"/>
            <a:ext cx="7620000" cy="944562"/>
          </a:xfrm>
        </p:spPr>
        <p:txBody>
          <a:bodyPr/>
          <a:lstStyle/>
          <a:p>
            <a:r>
              <a:rPr lang="en-US" dirty="0"/>
              <a:t>Click to edit Master title style</a:t>
            </a:r>
          </a:p>
        </p:txBody>
      </p:sp>
      <p:sp>
        <p:nvSpPr>
          <p:cNvPr id="2" name="Footer Placeholder 1"/>
          <p:cNvSpPr>
            <a:spLocks noGrp="1"/>
          </p:cNvSpPr>
          <p:nvPr>
            <p:ph type="ftr" sz="quarter" idx="12"/>
          </p:nvPr>
        </p:nvSpPr>
        <p:spPr/>
        <p:txBody>
          <a:bodyPr/>
          <a:lstStyle/>
          <a:p>
            <a:endParaRPr lang="en-US" dirty="0">
              <a:solidFill>
                <a:srgbClr val="717171"/>
              </a:solidFill>
            </a:endParaRPr>
          </a:p>
        </p:txBody>
      </p:sp>
    </p:spTree>
    <p:extLst>
      <p:ext uri="{BB962C8B-B14F-4D97-AF65-F5344CB8AC3E}">
        <p14:creationId xmlns:p14="http://schemas.microsoft.com/office/powerpoint/2010/main" val="164932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6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10636881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676CB-4E46-4D4E-8273-C9B023775A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73B00-426B-41E0-B43F-A811DEA34F5E}"/>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42901A-31C2-4048-ABC4-1E172A3A0A7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C21E64-9013-49FA-AC04-5D25E3C38CFF}"/>
              </a:ext>
            </a:extLst>
          </p:cNvPr>
          <p:cNvSpPr>
            <a:spLocks noGrp="1"/>
          </p:cNvSpPr>
          <p:nvPr>
            <p:ph type="dt" sz="half" idx="10"/>
          </p:nvPr>
        </p:nvSpPr>
        <p:spPr/>
        <p:txBody>
          <a:bodyPr/>
          <a:lstStyle/>
          <a:p>
            <a:fld id="{B8FEC2FC-F9BD-4F45-81F5-9CC061AC57A3}" type="datetimeFigureOut">
              <a:rPr lang="en-US" smtClean="0"/>
              <a:t>5/22/2018</a:t>
            </a:fld>
            <a:endParaRPr lang="en-US"/>
          </a:p>
        </p:txBody>
      </p:sp>
      <p:sp>
        <p:nvSpPr>
          <p:cNvPr id="6" name="Footer Placeholder 5">
            <a:extLst>
              <a:ext uri="{FF2B5EF4-FFF2-40B4-BE49-F238E27FC236}">
                <a16:creationId xmlns:a16="http://schemas.microsoft.com/office/drawing/2014/main" id="{C4C78123-BC2D-43B0-9182-60769E12EF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8A07D9-8866-4182-ADFC-0C75F730DBB6}"/>
              </a:ext>
            </a:extLst>
          </p:cNvPr>
          <p:cNvSpPr>
            <a:spLocks noGrp="1"/>
          </p:cNvSpPr>
          <p:nvPr>
            <p:ph type="sldNum" sz="quarter" idx="12"/>
          </p:nvPr>
        </p:nvSpPr>
        <p:spPr/>
        <p:txBody>
          <a:bodyPr/>
          <a:lstStyle/>
          <a:p>
            <a:fld id="{06847FC4-D0BC-4FED-83C8-D6FA4490DE47}" type="slidenum">
              <a:rPr lang="en-US" smtClean="0"/>
              <a:t>‹#›</a:t>
            </a:fld>
            <a:endParaRPr lang="en-US"/>
          </a:p>
        </p:txBody>
      </p:sp>
    </p:spTree>
    <p:extLst>
      <p:ext uri="{BB962C8B-B14F-4D97-AF65-F5344CB8AC3E}">
        <p14:creationId xmlns:p14="http://schemas.microsoft.com/office/powerpoint/2010/main" val="10744719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6"/>
          </a:xfrm>
          <a:prstGeom prst="rect">
            <a:avLst/>
          </a:prstGeom>
        </p:spPr>
      </p:pic>
    </p:spTree>
    <p:extLst>
      <p:ext uri="{BB962C8B-B14F-4D97-AF65-F5344CB8AC3E}">
        <p14:creationId xmlns:p14="http://schemas.microsoft.com/office/powerpoint/2010/main" val="390738130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391633328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296457442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6_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
        <p:nvSpPr>
          <p:cNvPr id="2" name="Title 1"/>
          <p:cNvSpPr>
            <a:spLocks noGrp="1"/>
          </p:cNvSpPr>
          <p:nvPr>
            <p:ph type="ctrTitle"/>
          </p:nvPr>
        </p:nvSpPr>
        <p:spPr>
          <a:xfrm>
            <a:off x="838200" y="5105400"/>
            <a:ext cx="7772400" cy="762000"/>
          </a:xfrm>
        </p:spPr>
        <p:txBody>
          <a:bodyPr>
            <a:normAutofit/>
          </a:bodyPr>
          <a:lstStyle>
            <a:lvl1pPr algn="r">
              <a:defRPr sz="18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838200" y="619314"/>
            <a:ext cx="4706937" cy="2805204"/>
          </a:xfrm>
          <a:prstGeom prst="rect">
            <a:avLst/>
          </a:prstGeom>
        </p:spPr>
        <p:txBody>
          <a:bodyPr>
            <a:normAutofit/>
          </a:bodyPr>
          <a:lstStyle>
            <a:lvl1pPr marL="0" indent="0">
              <a:buNone/>
              <a:defRPr sz="2500" b="1" baseline="0"/>
            </a:lvl1pPr>
          </a:lstStyle>
          <a:p>
            <a:pPr lvl="0"/>
            <a:r>
              <a:rPr lang="en-US" dirty="0"/>
              <a:t>Click to add title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88" y="3317678"/>
            <a:ext cx="2791168" cy="1171195"/>
          </a:xfrm>
          <a:prstGeom prst="rect">
            <a:avLst/>
          </a:prstGeom>
        </p:spPr>
      </p:pic>
    </p:spTree>
    <p:extLst>
      <p:ext uri="{BB962C8B-B14F-4D97-AF65-F5344CB8AC3E}">
        <p14:creationId xmlns:p14="http://schemas.microsoft.com/office/powerpoint/2010/main" val="10313799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304548439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4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3429900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5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2499234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6_Section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19600"/>
            <a:ext cx="7772400" cy="762000"/>
          </a:xfrm>
        </p:spPr>
        <p:txBody>
          <a:bodyPr>
            <a:normAutofit/>
          </a:bodyPr>
          <a:lstStyle>
            <a:lvl1pPr algn="r">
              <a:defRPr sz="2500">
                <a:solidFill>
                  <a:schemeClr val="bg2"/>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646" y="5389420"/>
            <a:ext cx="1617870" cy="6788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4840"/>
            <a:ext cx="438912" cy="6242304"/>
          </a:xfrm>
          <a:prstGeom prst="rect">
            <a:avLst/>
          </a:prstGeom>
        </p:spPr>
      </p:pic>
    </p:spTree>
    <p:extLst>
      <p:ext uri="{BB962C8B-B14F-4D97-AF65-F5344CB8AC3E}">
        <p14:creationId xmlns:p14="http://schemas.microsoft.com/office/powerpoint/2010/main" val="650181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ontent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Tree>
    <p:extLst>
      <p:ext uri="{BB962C8B-B14F-4D97-AF65-F5344CB8AC3E}">
        <p14:creationId xmlns:p14="http://schemas.microsoft.com/office/powerpoint/2010/main" val="2185074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11"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p:cNvSpPr>
            <a:spLocks noGrp="1"/>
          </p:cNvSpPr>
          <p:nvPr>
            <p:ph type="ftr" sz="quarter" idx="12"/>
          </p:nvPr>
        </p:nvSpPr>
        <p:spPr/>
        <p:txBody>
          <a:bodyPr/>
          <a:lstStyle/>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Tree>
    <p:extLst>
      <p:ext uri="{BB962C8B-B14F-4D97-AF65-F5344CB8AC3E}">
        <p14:creationId xmlns:p14="http://schemas.microsoft.com/office/powerpoint/2010/main" val="24900361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ontent - Blue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3"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4" y="6228779"/>
            <a:ext cx="1160321" cy="350371"/>
          </a:xfrm>
          <a:prstGeom prst="rect">
            <a:avLst/>
          </a:prstGeom>
        </p:spPr>
      </p:pic>
    </p:spTree>
    <p:extLst>
      <p:ext uri="{BB962C8B-B14F-4D97-AF65-F5344CB8AC3E}">
        <p14:creationId xmlns:p14="http://schemas.microsoft.com/office/powerpoint/2010/main" val="360472374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ntent - Orange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2"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5" y="6228779"/>
            <a:ext cx="1160319" cy="350371"/>
          </a:xfrm>
          <a:prstGeom prst="rect">
            <a:avLst/>
          </a:prstGeom>
        </p:spPr>
      </p:pic>
    </p:spTree>
    <p:extLst>
      <p:ext uri="{BB962C8B-B14F-4D97-AF65-F5344CB8AC3E}">
        <p14:creationId xmlns:p14="http://schemas.microsoft.com/office/powerpoint/2010/main" val="24549503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ntent - Green Whit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 y="353453"/>
            <a:ext cx="908782" cy="105303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sp>
        <p:nvSpPr>
          <p:cNvPr id="11" name="Title 1"/>
          <p:cNvSpPr>
            <a:spLocks noGrp="1"/>
          </p:cNvSpPr>
          <p:nvPr>
            <p:ph type="title"/>
          </p:nvPr>
        </p:nvSpPr>
        <p:spPr>
          <a:xfrm>
            <a:off x="1066800" y="427038"/>
            <a:ext cx="7620000" cy="944562"/>
          </a:xfrm>
        </p:spPr>
        <p:txBody>
          <a:bodyPr/>
          <a:lstStyle>
            <a:lvl1pPr>
              <a:defRPr>
                <a:solidFill>
                  <a:srgbClr val="0055A0"/>
                </a:solidFill>
              </a:defRPr>
            </a:lvl1pPr>
          </a:lstStyle>
          <a:p>
            <a:r>
              <a:rPr lang="en-US"/>
              <a:t>Click to edit Master title style</a:t>
            </a:r>
            <a:endParaRPr lang="en-US" dirty="0"/>
          </a:p>
        </p:txBody>
      </p:sp>
      <p:sp>
        <p:nvSpPr>
          <p:cNvPr id="12" name="Content Placeholder 4"/>
          <p:cNvSpPr>
            <a:spLocks noGrp="1"/>
          </p:cNvSpPr>
          <p:nvPr>
            <p:ph sz="quarter" idx="11"/>
          </p:nvPr>
        </p:nvSpPr>
        <p:spPr>
          <a:xfrm>
            <a:off x="457200" y="1595062"/>
            <a:ext cx="8229600" cy="4526280"/>
          </a:xfrm>
        </p:spPr>
        <p:txBody>
          <a:bodyPr/>
          <a:lstStyle>
            <a:lvl1pPr>
              <a:defRPr>
                <a:solidFill>
                  <a:srgbClr val="0055A0"/>
                </a:solidFill>
              </a:defRPr>
            </a:lvl1pPr>
            <a:lvl2pPr>
              <a:defRPr>
                <a:solidFill>
                  <a:srgbClr val="0055A0"/>
                </a:solidFill>
              </a:defRPr>
            </a:lvl2pPr>
            <a:lvl3pPr>
              <a:defRPr>
                <a:solidFill>
                  <a:srgbClr val="0055A0"/>
                </a:solidFill>
              </a:defRPr>
            </a:lvl3pPr>
            <a:lvl4pPr>
              <a:defRPr>
                <a:solidFill>
                  <a:srgbClr val="0055A0"/>
                </a:solidFill>
              </a:defRPr>
            </a:lvl4pPr>
            <a:lvl5pPr>
              <a:defRPr>
                <a:solidFill>
                  <a:srgbClr val="0055A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0105" y="6228779"/>
            <a:ext cx="1160319" cy="350371"/>
          </a:xfrm>
          <a:prstGeom prst="rect">
            <a:avLst/>
          </a:prstGeom>
        </p:spPr>
      </p:pic>
    </p:spTree>
    <p:extLst>
      <p:ext uri="{BB962C8B-B14F-4D97-AF65-F5344CB8AC3E}">
        <p14:creationId xmlns:p14="http://schemas.microsoft.com/office/powerpoint/2010/main" val="2295321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5742"/>
            <a:ext cx="1178002" cy="35732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76730"/>
            <a:ext cx="7664824"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36708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1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8288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745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3_Content w/ Bar">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12" name="Content Placeholder 4"/>
          <p:cNvSpPr>
            <a:spLocks noGrp="1"/>
          </p:cNvSpPr>
          <p:nvPr>
            <p:ph sz="quarter" idx="11"/>
          </p:nvPr>
        </p:nvSpPr>
        <p:spPr>
          <a:xfrm>
            <a:off x="457200" y="1595062"/>
            <a:ext cx="8229600" cy="45262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2"/>
          </p:nvPr>
        </p:nvSpPr>
        <p:spPr/>
        <p:txBody>
          <a:bodyPr/>
          <a:lstStyle/>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6981" y="6236550"/>
            <a:ext cx="1178002" cy="35571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365" y="6430370"/>
            <a:ext cx="1017270" cy="91440"/>
          </a:xfrm>
          <a:prstGeom prst="rect">
            <a:avLst/>
          </a:prstGeom>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 y="76730"/>
            <a:ext cx="7664801" cy="258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8858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roject Scorecard-1">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76730"/>
            <a:ext cx="7664824" cy="25894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nvPr>
        </p:nvGraphicFramePr>
        <p:xfrm>
          <a:off x="192024" y="734199"/>
          <a:ext cx="8759952" cy="4053840"/>
        </p:xfrm>
        <a:graphic>
          <a:graphicData uri="http://schemas.openxmlformats.org/drawingml/2006/table">
            <a:tbl>
              <a:tblPr>
                <a:tableStyleId>{5C22544A-7EE6-4342-B048-85BDC9FD1C3A}</a:tableStyleId>
              </a:tblPr>
              <a:tblGrid>
                <a:gridCol w="2889504">
                  <a:extLst>
                    <a:ext uri="{9D8B030D-6E8A-4147-A177-3AD203B41FA5}">
                      <a16:colId xmlns:a16="http://schemas.microsoft.com/office/drawing/2014/main" val="20000"/>
                    </a:ext>
                  </a:extLst>
                </a:gridCol>
                <a:gridCol w="45720">
                  <a:extLst>
                    <a:ext uri="{9D8B030D-6E8A-4147-A177-3AD203B41FA5}">
                      <a16:colId xmlns:a16="http://schemas.microsoft.com/office/drawing/2014/main" val="20001"/>
                    </a:ext>
                  </a:extLst>
                </a:gridCol>
                <a:gridCol w="2889504">
                  <a:extLst>
                    <a:ext uri="{9D8B030D-6E8A-4147-A177-3AD203B41FA5}">
                      <a16:colId xmlns:a16="http://schemas.microsoft.com/office/drawing/2014/main" val="20002"/>
                    </a:ext>
                  </a:extLst>
                </a:gridCol>
                <a:gridCol w="45720">
                  <a:extLst>
                    <a:ext uri="{9D8B030D-6E8A-4147-A177-3AD203B41FA5}">
                      <a16:colId xmlns:a16="http://schemas.microsoft.com/office/drawing/2014/main" val="20003"/>
                    </a:ext>
                  </a:extLst>
                </a:gridCol>
                <a:gridCol w="2889504">
                  <a:extLst>
                    <a:ext uri="{9D8B030D-6E8A-4147-A177-3AD203B41FA5}">
                      <a16:colId xmlns:a16="http://schemas.microsoft.com/office/drawing/2014/main" val="20004"/>
                    </a:ext>
                  </a:extLst>
                </a:gridCol>
              </a:tblGrid>
              <a:tr h="274320">
                <a:tc>
                  <a:txBody>
                    <a:bodyPr/>
                    <a:lstStyle/>
                    <a:p>
                      <a:pPr algn="ctr"/>
                      <a:r>
                        <a:rPr lang="en-US" sz="1400" b="1" dirty="0">
                          <a:solidFill>
                            <a:srgbClr val="1F497D"/>
                          </a:solidFill>
                          <a:latin typeface="Arial" panose="020B0604020202020204" pitchFamily="34" charset="0"/>
                          <a:cs typeface="Arial" panose="020B0604020202020204" pitchFamily="34" charset="0"/>
                        </a:rPr>
                        <a:t>Approach</a:t>
                      </a:r>
                    </a:p>
                  </a:txBody>
                  <a:tcPr marL="45720" marR="45720" anchor="ctr">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algn="ctr"/>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F497D"/>
                          </a:solidFill>
                          <a:latin typeface="Arial" panose="020B0604020202020204" pitchFamily="34" charset="0"/>
                          <a:cs typeface="Arial" panose="020B0604020202020204" pitchFamily="34" charset="0"/>
                        </a:rPr>
                        <a:t>Deliverables</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algn="ctr"/>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F497D"/>
                          </a:solidFill>
                          <a:latin typeface="Arial" panose="020B0604020202020204" pitchFamily="34" charset="0"/>
                          <a:cs typeface="Arial" panose="020B0604020202020204" pitchFamily="34" charset="0"/>
                        </a:rPr>
                        <a:t>Comments</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0"/>
                  </a:ext>
                </a:extLst>
              </a:tr>
              <a:tr h="3749040">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latin typeface="Arial" panose="020B0604020202020204" pitchFamily="34" charset="0"/>
                        <a:cs typeface="Arial" panose="020B0604020202020204" pitchFamily="34" charset="0"/>
                      </a:endParaRPr>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Arial" panose="020B0604020202020204" pitchFamily="34" charset="0"/>
                        <a:cs typeface="Arial" panose="020B0604020202020204" pitchFamily="34" charset="0"/>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13" name="Text Placeholder 12"/>
          <p:cNvSpPr>
            <a:spLocks noGrp="1"/>
          </p:cNvSpPr>
          <p:nvPr>
            <p:ph type="body" sz="quarter" idx="10" hasCustomPrompt="1"/>
          </p:nvPr>
        </p:nvSpPr>
        <p:spPr>
          <a:xfrm>
            <a:off x="192917" y="1034232"/>
            <a:ext cx="2889504" cy="3749040"/>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Describe the ‘how’ of the project.  How will the vision be realized.  </a:t>
            </a:r>
          </a:p>
          <a:p>
            <a:pPr lvl="0"/>
            <a:r>
              <a:rPr lang="en-US" dirty="0"/>
              <a:t>Ideally, in more mature projects this would be objectives</a:t>
            </a:r>
          </a:p>
          <a:p>
            <a:pPr lvl="0"/>
            <a:r>
              <a:rPr lang="en-US" dirty="0"/>
              <a:t>Remove bullets through out this document as needed</a:t>
            </a:r>
          </a:p>
          <a:p>
            <a:pPr lvl="0"/>
            <a:endParaRPr lang="en-US" dirty="0"/>
          </a:p>
        </p:txBody>
      </p:sp>
      <p:sp>
        <p:nvSpPr>
          <p:cNvPr id="2" name="TextBox 1"/>
          <p:cNvSpPr txBox="1"/>
          <p:nvPr/>
        </p:nvSpPr>
        <p:spPr>
          <a:xfrm>
            <a:off x="4564916" y="66762"/>
            <a:ext cx="2588443" cy="274320"/>
          </a:xfrm>
          <a:prstGeom prst="rect">
            <a:avLst/>
          </a:prstGeom>
          <a:noFill/>
        </p:spPr>
        <p:txBody>
          <a:bodyPr vert="horz" wrap="square" lIns="0" tIns="0" rIns="0" bIns="0" rtlCol="0" anchor="ctr" anchorCtr="0">
            <a:spAutoFit/>
          </a:bodyPr>
          <a:lstStyle/>
          <a:p>
            <a:pPr algn="l"/>
            <a:r>
              <a:rPr lang="en-US" sz="1600" b="1" dirty="0">
                <a:solidFill>
                  <a:schemeClr val="bg1"/>
                </a:solidFill>
                <a:latin typeface="Arial" panose="020B0604020202020204" pitchFamily="34" charset="0"/>
                <a:cs typeface="Arial" panose="020B0604020202020204" pitchFamily="34" charset="0"/>
              </a:rPr>
              <a:t>ANNUAL SCORE CARD</a:t>
            </a:r>
          </a:p>
        </p:txBody>
      </p:sp>
      <p:sp>
        <p:nvSpPr>
          <p:cNvPr id="11" name="Text Placeholder 12"/>
          <p:cNvSpPr>
            <a:spLocks noGrp="1"/>
          </p:cNvSpPr>
          <p:nvPr>
            <p:ph type="body" sz="quarter" idx="14" hasCustomPrompt="1"/>
          </p:nvPr>
        </p:nvSpPr>
        <p:spPr>
          <a:xfrm>
            <a:off x="160762"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19" name="Title 1"/>
          <p:cNvSpPr txBox="1">
            <a:spLocks/>
          </p:cNvSpPr>
          <p:nvPr/>
        </p:nvSpPr>
        <p:spPr>
          <a:xfrm>
            <a:off x="117288" y="55691"/>
            <a:ext cx="2103120" cy="274320"/>
          </a:xfrm>
          <a:prstGeom prst="rect">
            <a:avLst/>
          </a:prstGeom>
        </p:spPr>
        <p:txBody>
          <a:bodyPr vert="horz" lIns="0" tIns="0" rIns="0" bIns="0" rtlCol="0" anchor="ctr">
            <a:normAutofit/>
          </a:bodyPr>
          <a:lstStyle>
            <a:lvl1pPr algn="ctr" defTabSz="914400" rtl="0" eaLnBrk="1" latinLnBrk="0" hangingPunct="1">
              <a:lnSpc>
                <a:spcPct val="90000"/>
              </a:lnSpc>
              <a:spcBef>
                <a:spcPct val="0"/>
              </a:spcBef>
              <a:buNone/>
              <a:defRPr sz="3400" b="1" kern="1200">
                <a:solidFill>
                  <a:srgbClr val="1F497D"/>
                </a:solidFill>
                <a:latin typeface="Arial" panose="020B0604020202020204" pitchFamily="34" charset="0"/>
                <a:ea typeface="+mj-ea"/>
                <a:cs typeface="Arial" panose="020B0604020202020204" pitchFamily="34" charset="0"/>
              </a:defRPr>
            </a:lvl1pPr>
          </a:lstStyle>
          <a:p>
            <a:pPr algn="l"/>
            <a:endParaRPr lang="en-US" sz="1200" dirty="0">
              <a:solidFill>
                <a:schemeClr val="bg1"/>
              </a:solidFill>
            </a:endParaRPr>
          </a:p>
        </p:txBody>
      </p:sp>
      <p:sp>
        <p:nvSpPr>
          <p:cNvPr id="3" name="Footer Placeholder 2"/>
          <p:cNvSpPr>
            <a:spLocks noGrp="1"/>
          </p:cNvSpPr>
          <p:nvPr>
            <p:ph type="ftr" sz="quarter" idx="16"/>
          </p:nvPr>
        </p:nvSpPr>
        <p:spPr/>
        <p:txBody>
          <a:bodyPr/>
          <a:lstStyle/>
          <a:p>
            <a:endParaRPr lang="en-US" dirty="0"/>
          </a:p>
        </p:txBody>
      </p:sp>
      <p:sp>
        <p:nvSpPr>
          <p:cNvPr id="20" name="Text Placeholder 12"/>
          <p:cNvSpPr>
            <a:spLocks noGrp="1"/>
          </p:cNvSpPr>
          <p:nvPr>
            <p:ph type="body" sz="quarter" idx="17" hasCustomPrompt="1"/>
          </p:nvPr>
        </p:nvSpPr>
        <p:spPr>
          <a:xfrm>
            <a:off x="72828" y="66762"/>
            <a:ext cx="1190513" cy="274320"/>
          </a:xfrm>
        </p:spPr>
        <p:txBody>
          <a:bodyPr vert="horz" lIns="0" tIns="0" rIns="0" bIns="0" anchor="ctr" anchorCtr="0">
            <a:noAutofit/>
          </a:bodyPr>
          <a:lstStyle>
            <a:lvl1pPr marL="0" indent="0">
              <a:buNone/>
              <a:defRPr sz="1600" b="1">
                <a:solidFill>
                  <a:schemeClr val="bg1"/>
                </a:solidFill>
              </a:defRPr>
            </a:lvl1pPr>
            <a:lvl2pPr>
              <a:defRPr sz="1400"/>
            </a:lvl2pPr>
            <a:lvl3pPr>
              <a:defRPr sz="1200"/>
            </a:lvl3pPr>
            <a:lvl4pPr>
              <a:defRPr sz="1100"/>
            </a:lvl4pPr>
            <a:lvl5pPr>
              <a:defRPr sz="1100"/>
            </a:lvl5pPr>
          </a:lstStyle>
          <a:p>
            <a:pPr lvl="0"/>
            <a:r>
              <a:rPr lang="en-US" dirty="0"/>
              <a:t>12/22/2014</a:t>
            </a:r>
          </a:p>
        </p:txBody>
      </p:sp>
      <p:sp>
        <p:nvSpPr>
          <p:cNvPr id="21" name="Text Placeholder 12"/>
          <p:cNvSpPr>
            <a:spLocks noGrp="1"/>
          </p:cNvSpPr>
          <p:nvPr>
            <p:ph type="body" sz="quarter" idx="18" hasCustomPrompt="1"/>
          </p:nvPr>
        </p:nvSpPr>
        <p:spPr>
          <a:xfrm>
            <a:off x="2151132" y="66762"/>
            <a:ext cx="1190513" cy="274320"/>
          </a:xfrm>
        </p:spPr>
        <p:txBody>
          <a:bodyPr vert="horz" lIns="0" tIns="0" rIns="0" bIns="0" anchor="ctr" anchorCtr="0">
            <a:noAutofit/>
          </a:bodyPr>
          <a:lstStyle>
            <a:lvl1pPr marL="0" indent="0">
              <a:buNone/>
              <a:defRPr sz="1600" b="1">
                <a:solidFill>
                  <a:schemeClr val="bg1"/>
                </a:solidFill>
              </a:defRPr>
            </a:lvl1pPr>
            <a:lvl2pPr>
              <a:defRPr sz="1400"/>
            </a:lvl2pPr>
            <a:lvl3pPr>
              <a:defRPr sz="1200"/>
            </a:lvl3pPr>
            <a:lvl4pPr>
              <a:defRPr sz="1100"/>
            </a:lvl4pPr>
            <a:lvl5pPr>
              <a:defRPr sz="1100"/>
            </a:lvl5pPr>
          </a:lstStyle>
          <a:p>
            <a:pPr lvl="0"/>
            <a:r>
              <a:rPr lang="en-US" dirty="0"/>
              <a:t>PROJECT</a:t>
            </a:r>
          </a:p>
        </p:txBody>
      </p:sp>
      <p:graphicFrame>
        <p:nvGraphicFramePr>
          <p:cNvPr id="4" name="Table 3"/>
          <p:cNvGraphicFramePr>
            <a:graphicFrameLocks noGrp="1"/>
          </p:cNvGraphicFramePr>
          <p:nvPr>
            <p:extLst/>
          </p:nvPr>
        </p:nvGraphicFramePr>
        <p:xfrm>
          <a:off x="165800" y="4826202"/>
          <a:ext cx="8812400" cy="1722120"/>
        </p:xfrm>
        <a:graphic>
          <a:graphicData uri="http://schemas.openxmlformats.org/drawingml/2006/table">
            <a:tbl>
              <a:tblPr>
                <a:tableStyleId>{5C22544A-7EE6-4342-B048-85BDC9FD1C3A}</a:tableStyleId>
              </a:tblPr>
              <a:tblGrid>
                <a:gridCol w="2203100">
                  <a:extLst>
                    <a:ext uri="{9D8B030D-6E8A-4147-A177-3AD203B41FA5}">
                      <a16:colId xmlns:a16="http://schemas.microsoft.com/office/drawing/2014/main" val="20000"/>
                    </a:ext>
                  </a:extLst>
                </a:gridCol>
                <a:gridCol w="2203100">
                  <a:extLst>
                    <a:ext uri="{9D8B030D-6E8A-4147-A177-3AD203B41FA5}">
                      <a16:colId xmlns:a16="http://schemas.microsoft.com/office/drawing/2014/main" val="20001"/>
                    </a:ext>
                  </a:extLst>
                </a:gridCol>
                <a:gridCol w="2203100">
                  <a:extLst>
                    <a:ext uri="{9D8B030D-6E8A-4147-A177-3AD203B41FA5}">
                      <a16:colId xmlns:a16="http://schemas.microsoft.com/office/drawing/2014/main" val="20002"/>
                    </a:ext>
                  </a:extLst>
                </a:gridCol>
                <a:gridCol w="2203100">
                  <a:extLst>
                    <a:ext uri="{9D8B030D-6E8A-4147-A177-3AD203B41FA5}">
                      <a16:colId xmlns:a16="http://schemas.microsoft.com/office/drawing/2014/main" val="20003"/>
                    </a:ext>
                  </a:extLst>
                </a:gridCol>
              </a:tblGrid>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0"/>
                  </a:ext>
                </a:extLst>
              </a:tr>
              <a:tr h="205740">
                <a:tc>
                  <a:txBody>
                    <a:bodyPr/>
                    <a:lstStyle/>
                    <a:p>
                      <a:pPr algn="ctr"/>
                      <a:r>
                        <a:rPr lang="en-US" sz="1400" b="1" dirty="0">
                          <a:solidFill>
                            <a:schemeClr val="tx2"/>
                          </a:solidFill>
                          <a:latin typeface="Arial" panose="020B0604020202020204" pitchFamily="34" charset="0"/>
                          <a:cs typeface="Arial" panose="020B0604020202020204" pitchFamily="34" charset="0"/>
                        </a:rPr>
                        <a:t>Q1 activities</a:t>
                      </a:r>
                    </a:p>
                  </a:txBody>
                  <a:tcPr marL="0" marR="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2"/>
                          </a:solidFill>
                          <a:latin typeface="Arial" panose="020B0604020202020204" pitchFamily="34" charset="0"/>
                          <a:cs typeface="Arial" panose="020B0604020202020204" pitchFamily="34" charset="0"/>
                        </a:rPr>
                        <a:t>Q2 activities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algn="ctr"/>
                      <a:r>
                        <a:rPr lang="en-US" sz="1400" b="1" dirty="0">
                          <a:solidFill>
                            <a:schemeClr val="tx2"/>
                          </a:solidFill>
                          <a:latin typeface="Arial" panose="020B0604020202020204" pitchFamily="34" charset="0"/>
                          <a:cs typeface="Arial" panose="020B0604020202020204" pitchFamily="34" charset="0"/>
                        </a:rPr>
                        <a:t>Q3 activities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pPr algn="ctr"/>
                      <a:r>
                        <a:rPr lang="en-US" sz="1400" b="1" dirty="0">
                          <a:solidFill>
                            <a:schemeClr val="tx2"/>
                          </a:solidFill>
                          <a:latin typeface="Arial" panose="020B0604020202020204" pitchFamily="34" charset="0"/>
                          <a:cs typeface="Arial" panose="020B0604020202020204" pitchFamily="34" charset="0"/>
                        </a:rPr>
                        <a:t>Q4 activities</a:t>
                      </a:r>
                    </a:p>
                  </a:txBody>
                  <a:tcPr marL="0" marR="0" marT="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1"/>
                  </a:ext>
                </a:extLst>
              </a:tr>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0002"/>
                  </a:ext>
                </a:extLst>
              </a:tr>
              <a:tr h="45720">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371600">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0" marR="0" marT="0" marB="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2" name="Text Placeholder 12"/>
          <p:cNvSpPr>
            <a:spLocks noGrp="1"/>
          </p:cNvSpPr>
          <p:nvPr>
            <p:ph type="body" sz="quarter" idx="19" hasCustomPrompt="1"/>
          </p:nvPr>
        </p:nvSpPr>
        <p:spPr>
          <a:xfrm>
            <a:off x="4572350"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3" name="Text Placeholder 12"/>
          <p:cNvSpPr>
            <a:spLocks noGrp="1"/>
          </p:cNvSpPr>
          <p:nvPr>
            <p:ph type="body" sz="quarter" idx="20" hasCustomPrompt="1"/>
          </p:nvPr>
        </p:nvSpPr>
        <p:spPr>
          <a:xfrm>
            <a:off x="2366556"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4" name="Text Placeholder 12"/>
          <p:cNvSpPr>
            <a:spLocks noGrp="1"/>
          </p:cNvSpPr>
          <p:nvPr>
            <p:ph type="body" sz="quarter" idx="21" hasCustomPrompt="1"/>
          </p:nvPr>
        </p:nvSpPr>
        <p:spPr>
          <a:xfrm>
            <a:off x="6778145" y="5140018"/>
            <a:ext cx="2194560" cy="1463040"/>
          </a:xfrm>
        </p:spPr>
        <p:txBody>
          <a:bodyPr lIns="45720" rIns="45720">
            <a:normAutofit/>
          </a:bodyPr>
          <a:lstStyle>
            <a:lvl1pPr>
              <a:defRPr sz="1400"/>
            </a:lvl1pPr>
            <a:lvl2pPr>
              <a:defRPr sz="1200"/>
            </a:lvl2pPr>
            <a:lvl3pPr>
              <a:defRPr sz="1100"/>
            </a:lvl3pPr>
            <a:lvl4pPr>
              <a:defRPr sz="1100"/>
            </a:lvl4pPr>
            <a:lvl5pPr>
              <a:defRPr sz="1100"/>
            </a:lvl5pPr>
          </a:lstStyle>
          <a:p>
            <a:pPr lvl="0"/>
            <a:r>
              <a:rPr lang="en-US" dirty="0"/>
              <a:t>Timeline activities</a:t>
            </a:r>
          </a:p>
        </p:txBody>
      </p:sp>
      <p:sp>
        <p:nvSpPr>
          <p:cNvPr id="25" name="Text Placeholder 12"/>
          <p:cNvSpPr>
            <a:spLocks noGrp="1"/>
          </p:cNvSpPr>
          <p:nvPr>
            <p:ph type="body" sz="quarter" idx="22" hasCustomPrompt="1"/>
          </p:nvPr>
        </p:nvSpPr>
        <p:spPr>
          <a:xfrm>
            <a:off x="6067017" y="1034232"/>
            <a:ext cx="2889504" cy="3749040"/>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This is an area for any project comments, are the decisions to be made, areas for alignment, specific budget items to discuss</a:t>
            </a:r>
          </a:p>
        </p:txBody>
      </p:sp>
      <p:sp>
        <p:nvSpPr>
          <p:cNvPr id="26" name="Text Placeholder 12"/>
          <p:cNvSpPr>
            <a:spLocks noGrp="1"/>
          </p:cNvSpPr>
          <p:nvPr>
            <p:ph type="body" sz="quarter" idx="23" hasCustomPrompt="1"/>
          </p:nvPr>
        </p:nvSpPr>
        <p:spPr>
          <a:xfrm>
            <a:off x="3129967" y="1034232"/>
            <a:ext cx="2889504" cy="3749040"/>
          </a:xfrm>
        </p:spPr>
        <p:txBody>
          <a:bodyPr lIns="45720" rIns="45720">
            <a:normAutofit/>
          </a:bodyPr>
          <a:lstStyle>
            <a:lvl1pPr>
              <a:defRPr sz="1400" baseline="0">
                <a:sym typeface="Wingdings" panose="05000000000000000000" pitchFamily="2" charset="2"/>
              </a:defRPr>
            </a:lvl1pPr>
            <a:lvl2pPr>
              <a:defRPr sz="1200"/>
            </a:lvl2pPr>
            <a:lvl3pPr>
              <a:defRPr sz="1100"/>
            </a:lvl3pPr>
            <a:lvl4pPr>
              <a:defRPr sz="1100"/>
            </a:lvl4pPr>
            <a:lvl5pPr>
              <a:defRPr sz="1100"/>
            </a:lvl5pPr>
          </a:lstStyle>
          <a:p>
            <a:pPr lvl="0"/>
            <a:r>
              <a:rPr lang="en-US" dirty="0"/>
              <a:t>Deliverables with performance to plan indicators.  </a:t>
            </a:r>
          </a:p>
          <a:p>
            <a:pPr lvl="0"/>
            <a:r>
              <a:rPr lang="en-US" dirty="0"/>
              <a:t>These indicators should be ‘stop light’ indicators color the large ● symbol red-orange-green theme colors for: critically behind, at risk, on target.  </a:t>
            </a:r>
          </a:p>
          <a:p>
            <a:pPr lvl="0"/>
            <a:r>
              <a:rPr lang="en-US" dirty="0"/>
              <a:t>Insert a  or  to indicate the deliverable is complete.  </a:t>
            </a:r>
          </a:p>
          <a:p>
            <a:pPr lvl="0"/>
            <a:r>
              <a:rPr lang="en-US" dirty="0"/>
              <a:t>These symbols can be found under insert&gt;symbol&gt;wingdings</a:t>
            </a:r>
          </a:p>
          <a:p>
            <a:pPr lvl="0"/>
            <a:r>
              <a:rPr lang="en-US" dirty="0"/>
              <a:t>Add dates if deliverable deadlines are known</a:t>
            </a:r>
          </a:p>
          <a:p>
            <a:pPr lvl="0"/>
            <a:endParaRPr lang="en-US" dirty="0"/>
          </a:p>
        </p:txBody>
      </p:sp>
      <p:graphicFrame>
        <p:nvGraphicFramePr>
          <p:cNvPr id="5" name="Table 4"/>
          <p:cNvGraphicFramePr>
            <a:graphicFrameLocks noGrp="1"/>
          </p:cNvGraphicFramePr>
          <p:nvPr>
            <p:extLst/>
          </p:nvPr>
        </p:nvGraphicFramePr>
        <p:xfrm>
          <a:off x="192024" y="383959"/>
          <a:ext cx="6949440" cy="304800"/>
        </p:xfrm>
        <a:graphic>
          <a:graphicData uri="http://schemas.openxmlformats.org/drawingml/2006/table">
            <a:tbl>
              <a:tblPr firstRow="1" bandRow="1">
                <a:tableStyleId>{5C22544A-7EE6-4342-B048-85BDC9FD1C3A}</a:tableStyleId>
              </a:tblPr>
              <a:tblGrid>
                <a:gridCol w="73152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73152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301752">
                <a:tc>
                  <a:txBody>
                    <a:bodyPr/>
                    <a:lstStyle/>
                    <a:p>
                      <a:pPr algn="ctr"/>
                      <a:r>
                        <a:rPr lang="en-US" sz="1400" dirty="0">
                          <a:solidFill>
                            <a:schemeClr val="tx2"/>
                          </a:solidFill>
                        </a:rPr>
                        <a:t>Budget</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endParaRPr lang="en-US" sz="1400" dirty="0">
                        <a:solidFill>
                          <a:srgbClr val="D5D5D5"/>
                        </a:solidFill>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solidFill>
                            <a:schemeClr val="tx2"/>
                          </a:solidFill>
                        </a:rPr>
                        <a:t>Actual</a:t>
                      </a: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endParaRPr lang="en-US" sz="1400" dirty="0">
                        <a:solidFill>
                          <a:srgbClr val="D5D5D5"/>
                        </a:solidFill>
                      </a:endParaRPr>
                    </a:p>
                  </a:txBody>
                  <a:tcPr marL="45720" marR="45720">
                    <a:lnL w="12700" cap="flat" cmpd="sng" algn="ctr">
                      <a:solidFill>
                        <a:srgbClr val="D5D5D5"/>
                      </a:solidFill>
                      <a:prstDash val="solid"/>
                      <a:round/>
                      <a:headEnd type="none" w="med" len="med"/>
                      <a:tailEnd type="none" w="med" len="med"/>
                    </a:lnL>
                    <a:lnR w="12700" cap="flat" cmpd="sng" algn="ctr">
                      <a:solidFill>
                        <a:srgbClr val="D5D5D5"/>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29" name="Text Placeholder 12"/>
          <p:cNvSpPr>
            <a:spLocks noGrp="1"/>
          </p:cNvSpPr>
          <p:nvPr>
            <p:ph type="body" sz="quarter" idx="26" hasCustomPrompt="1"/>
          </p:nvPr>
        </p:nvSpPr>
        <p:spPr>
          <a:xfrm>
            <a:off x="926724" y="380776"/>
            <a:ext cx="2743200" cy="301752"/>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Amount budget YTD  </a:t>
            </a:r>
          </a:p>
        </p:txBody>
      </p:sp>
      <p:sp>
        <p:nvSpPr>
          <p:cNvPr id="30" name="Text Placeholder 12"/>
          <p:cNvSpPr>
            <a:spLocks noGrp="1"/>
          </p:cNvSpPr>
          <p:nvPr>
            <p:ph type="body" sz="quarter" idx="27" hasCustomPrompt="1"/>
          </p:nvPr>
        </p:nvSpPr>
        <p:spPr>
          <a:xfrm>
            <a:off x="4410159" y="380776"/>
            <a:ext cx="2743200" cy="301752"/>
          </a:xfrm>
        </p:spPr>
        <p:txBody>
          <a:bodyPr lIns="45720" rIns="45720">
            <a:normAutofit/>
          </a:bodyPr>
          <a:lstStyle>
            <a:lvl1pPr>
              <a:defRPr sz="1400" baseline="0"/>
            </a:lvl1pPr>
            <a:lvl2pPr>
              <a:defRPr sz="1200"/>
            </a:lvl2pPr>
            <a:lvl3pPr>
              <a:defRPr sz="1100"/>
            </a:lvl3pPr>
            <a:lvl4pPr>
              <a:defRPr sz="1100"/>
            </a:lvl4pPr>
            <a:lvl5pPr>
              <a:defRPr sz="1100"/>
            </a:lvl5pPr>
          </a:lstStyle>
          <a:p>
            <a:pPr lvl="0"/>
            <a:r>
              <a:rPr lang="en-US" dirty="0"/>
              <a:t>Amount spent YTD  </a:t>
            </a: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4703" y="95569"/>
            <a:ext cx="1178002" cy="357327"/>
          </a:xfrm>
          <a:prstGeom prst="rect">
            <a:avLst/>
          </a:prstGeom>
        </p:spPr>
      </p:pic>
    </p:spTree>
    <p:extLst>
      <p:ext uri="{BB962C8B-B14F-4D97-AF65-F5344CB8AC3E}">
        <p14:creationId xmlns:p14="http://schemas.microsoft.com/office/powerpoint/2010/main" val="307881857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ntent 4 Squar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14" name="Text Placeholder 3"/>
          <p:cNvSpPr>
            <a:spLocks noGrp="1"/>
          </p:cNvSpPr>
          <p:nvPr>
            <p:ph type="body" sz="quarter" idx="13"/>
          </p:nvPr>
        </p:nvSpPr>
        <p:spPr>
          <a:xfrm>
            <a:off x="406842" y="1492308"/>
            <a:ext cx="4165158" cy="2570128"/>
          </a:xfrm>
          <a:ln>
            <a:noFill/>
          </a:ln>
        </p:spPr>
        <p:txBody>
          <a:bodyPr>
            <a:normAutofit/>
          </a:bodyPr>
          <a:lstStyle>
            <a:lvl1pPr>
              <a:defRPr sz="1600"/>
            </a:lvl1pPr>
          </a:lstStyle>
          <a:p>
            <a:pPr lvl="0"/>
            <a:r>
              <a:rPr lang="en-US"/>
              <a:t>Edit Master text styles</a:t>
            </a:r>
          </a:p>
        </p:txBody>
      </p:sp>
      <p:sp>
        <p:nvSpPr>
          <p:cNvPr id="15" name="Text Placeholder 3"/>
          <p:cNvSpPr>
            <a:spLocks noGrp="1"/>
          </p:cNvSpPr>
          <p:nvPr>
            <p:ph type="body" sz="quarter" idx="18"/>
          </p:nvPr>
        </p:nvSpPr>
        <p:spPr>
          <a:xfrm>
            <a:off x="406842" y="4062436"/>
            <a:ext cx="4165158" cy="2570128"/>
          </a:xfrm>
          <a:ln>
            <a:noFill/>
          </a:ln>
        </p:spPr>
        <p:txBody>
          <a:bodyPr>
            <a:normAutofit/>
          </a:bodyPr>
          <a:lstStyle>
            <a:lvl1pPr>
              <a:defRPr sz="1600"/>
            </a:lvl1pPr>
          </a:lstStyle>
          <a:p>
            <a:pPr lvl="0"/>
            <a:r>
              <a:rPr lang="en-US"/>
              <a:t>Edit Master text styles</a:t>
            </a:r>
          </a:p>
        </p:txBody>
      </p:sp>
      <p:sp>
        <p:nvSpPr>
          <p:cNvPr id="16" name="Rectangle 15"/>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quarter" idx="20"/>
          </p:nvPr>
        </p:nvSpPr>
        <p:spPr>
          <a:xfrm>
            <a:off x="4572000" y="1492308"/>
            <a:ext cx="4165158" cy="2570128"/>
          </a:xfrm>
          <a:ln>
            <a:noFill/>
          </a:ln>
        </p:spPr>
        <p:txBody>
          <a:bodyPr>
            <a:normAutofit/>
          </a:bodyPr>
          <a:lstStyle>
            <a:lvl1pPr>
              <a:defRPr sz="1600"/>
            </a:lvl1pPr>
          </a:lstStyle>
          <a:p>
            <a:pPr lvl="0"/>
            <a:r>
              <a:rPr lang="en-US"/>
              <a:t>Edit Master text styles</a:t>
            </a:r>
          </a:p>
        </p:txBody>
      </p:sp>
      <p:sp>
        <p:nvSpPr>
          <p:cNvPr id="19" name="Text Placeholder 3"/>
          <p:cNvSpPr>
            <a:spLocks noGrp="1"/>
          </p:cNvSpPr>
          <p:nvPr>
            <p:ph type="body" sz="quarter" idx="22"/>
          </p:nvPr>
        </p:nvSpPr>
        <p:spPr>
          <a:xfrm>
            <a:off x="4572000" y="4062436"/>
            <a:ext cx="4165158" cy="2570128"/>
          </a:xfrm>
          <a:ln>
            <a:noFill/>
          </a:ln>
        </p:spPr>
        <p:txBody>
          <a:bodyPr>
            <a:normAutofit/>
          </a:bodyPr>
          <a:lstStyle>
            <a:lvl1pPr>
              <a:defRPr sz="1600"/>
            </a:lvl1pPr>
          </a:lstStyle>
          <a:p>
            <a:pPr lvl="0"/>
            <a:r>
              <a:rPr lang="en-US"/>
              <a:t>Edit Master text styles</a:t>
            </a:r>
          </a:p>
        </p:txBody>
      </p:sp>
      <p:sp>
        <p:nvSpPr>
          <p:cNvPr id="20" name="Rectangle 1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19759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ntent 4 Square w/ Titles">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34" y="353453"/>
            <a:ext cx="903932" cy="1053035"/>
          </a:xfrm>
          <a:prstGeom prst="rect">
            <a:avLst/>
          </a:prstGeom>
        </p:spPr>
      </p:pic>
      <p:sp>
        <p:nvSpPr>
          <p:cNvPr id="9" name="Title 1"/>
          <p:cNvSpPr>
            <a:spLocks noGrp="1"/>
          </p:cNvSpPr>
          <p:nvPr>
            <p:ph type="title"/>
          </p:nvPr>
        </p:nvSpPr>
        <p:spPr>
          <a:xfrm>
            <a:off x="1066800" y="427038"/>
            <a:ext cx="7620000" cy="944562"/>
          </a:xfrm>
        </p:spPr>
        <p:txBody>
          <a:bodyPr/>
          <a:lstStyle/>
          <a:p>
            <a:r>
              <a:rPr lang="en-US"/>
              <a:t>Click to edit Master title style</a:t>
            </a:r>
            <a:endParaRPr lang="en-US" dirty="0"/>
          </a:p>
        </p:txBody>
      </p:sp>
      <p:sp>
        <p:nvSpPr>
          <p:cNvPr id="4" name="Text Placeholder 3"/>
          <p:cNvSpPr>
            <a:spLocks noGrp="1"/>
          </p:cNvSpPr>
          <p:nvPr>
            <p:ph type="body" sz="quarter" idx="12"/>
          </p:nvPr>
        </p:nvSpPr>
        <p:spPr>
          <a:xfrm>
            <a:off x="406842" y="1492308"/>
            <a:ext cx="4165158" cy="455527"/>
          </a:xfrm>
          <a:ln>
            <a:noFill/>
          </a:ln>
        </p:spPr>
        <p:txBody>
          <a:bodyPr>
            <a:normAutofit/>
          </a:bodyPr>
          <a:lstStyle>
            <a:lvl1pPr marL="0" indent="0">
              <a:buNone/>
              <a:defRPr sz="1800" b="1"/>
            </a:lvl1pPr>
          </a:lstStyle>
          <a:p>
            <a:pPr lvl="0"/>
            <a:r>
              <a:rPr lang="en-US"/>
              <a:t>Edit Master text styles</a:t>
            </a:r>
          </a:p>
        </p:txBody>
      </p:sp>
      <p:sp>
        <p:nvSpPr>
          <p:cNvPr id="11" name="Text Placeholder 3"/>
          <p:cNvSpPr>
            <a:spLocks noGrp="1"/>
          </p:cNvSpPr>
          <p:nvPr>
            <p:ph type="body" sz="quarter" idx="13"/>
          </p:nvPr>
        </p:nvSpPr>
        <p:spPr>
          <a:xfrm>
            <a:off x="406842" y="1947972"/>
            <a:ext cx="4165158" cy="2114464"/>
          </a:xfrm>
          <a:ln>
            <a:noFill/>
          </a:ln>
        </p:spPr>
        <p:txBody>
          <a:bodyPr>
            <a:normAutofit/>
          </a:bodyPr>
          <a:lstStyle>
            <a:lvl1pPr>
              <a:defRPr sz="1600"/>
            </a:lvl1pPr>
          </a:lstStyle>
          <a:p>
            <a:pPr lvl="0"/>
            <a:r>
              <a:rPr lang="en-US"/>
              <a:t>Edit Master text styles</a:t>
            </a:r>
          </a:p>
        </p:txBody>
      </p:sp>
      <p:sp>
        <p:nvSpPr>
          <p:cNvPr id="10" name="Footer Placeholder 1"/>
          <p:cNvSpPr>
            <a:spLocks noGrp="1"/>
          </p:cNvSpPr>
          <p:nvPr>
            <p:ph type="ftr" sz="quarter" idx="16"/>
          </p:nvPr>
        </p:nvSpPr>
        <p:spPr>
          <a:xfrm>
            <a:off x="365760" y="6675120"/>
            <a:ext cx="822960" cy="182880"/>
          </a:xfrm>
        </p:spPr>
        <p:txBody>
          <a:bodyPr/>
          <a:lstStyle/>
          <a:p>
            <a:endParaRPr lang="en-US" dirty="0"/>
          </a:p>
        </p:txBody>
      </p:sp>
      <p:sp>
        <p:nvSpPr>
          <p:cNvPr id="23" name="Text Placeholder 3"/>
          <p:cNvSpPr>
            <a:spLocks noGrp="1"/>
          </p:cNvSpPr>
          <p:nvPr>
            <p:ph type="body" sz="quarter" idx="17"/>
          </p:nvPr>
        </p:nvSpPr>
        <p:spPr>
          <a:xfrm>
            <a:off x="406842" y="4062436"/>
            <a:ext cx="4165158" cy="455527"/>
          </a:xfrm>
          <a:ln>
            <a:noFill/>
          </a:ln>
        </p:spPr>
        <p:txBody>
          <a:bodyPr>
            <a:normAutofit/>
          </a:bodyPr>
          <a:lstStyle>
            <a:lvl1pPr marL="0" indent="0">
              <a:buNone/>
              <a:defRPr sz="1800" b="1"/>
            </a:lvl1pPr>
          </a:lstStyle>
          <a:p>
            <a:pPr lvl="0"/>
            <a:r>
              <a:rPr lang="en-US"/>
              <a:t>Edit Master text styles</a:t>
            </a:r>
          </a:p>
        </p:txBody>
      </p:sp>
      <p:sp>
        <p:nvSpPr>
          <p:cNvPr id="24" name="Text Placeholder 3"/>
          <p:cNvSpPr>
            <a:spLocks noGrp="1"/>
          </p:cNvSpPr>
          <p:nvPr>
            <p:ph type="body" sz="quarter" idx="18"/>
          </p:nvPr>
        </p:nvSpPr>
        <p:spPr>
          <a:xfrm>
            <a:off x="406842" y="4518100"/>
            <a:ext cx="4165158" cy="2114464"/>
          </a:xfrm>
          <a:ln>
            <a:noFill/>
          </a:ln>
        </p:spPr>
        <p:txBody>
          <a:bodyPr>
            <a:normAutofit/>
          </a:bodyPr>
          <a:lstStyle>
            <a:lvl1pPr>
              <a:defRPr sz="1600"/>
            </a:lvl1pPr>
          </a:lstStyle>
          <a:p>
            <a:pPr lvl="0"/>
            <a:r>
              <a:rPr lang="en-US"/>
              <a:t>Edit Master text styles</a:t>
            </a:r>
          </a:p>
        </p:txBody>
      </p:sp>
      <p:sp>
        <p:nvSpPr>
          <p:cNvPr id="3" name="Rectangle 2"/>
          <p:cNvSpPr/>
          <p:nvPr/>
        </p:nvSpPr>
        <p:spPr>
          <a:xfrm>
            <a:off x="406842"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06842"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3"/>
          <p:cNvSpPr>
            <a:spLocks noGrp="1"/>
          </p:cNvSpPr>
          <p:nvPr>
            <p:ph type="body" sz="quarter" idx="19"/>
          </p:nvPr>
        </p:nvSpPr>
        <p:spPr>
          <a:xfrm>
            <a:off x="4572000" y="1492308"/>
            <a:ext cx="4165158" cy="455527"/>
          </a:xfrm>
          <a:ln>
            <a:noFill/>
          </a:ln>
        </p:spPr>
        <p:txBody>
          <a:bodyPr>
            <a:normAutofit/>
          </a:bodyPr>
          <a:lstStyle>
            <a:lvl1pPr marL="0" indent="0">
              <a:buNone/>
              <a:defRPr sz="1800" b="1"/>
            </a:lvl1pPr>
          </a:lstStyle>
          <a:p>
            <a:pPr lvl="0"/>
            <a:r>
              <a:rPr lang="en-US"/>
              <a:t>Edit Master text styles</a:t>
            </a:r>
          </a:p>
        </p:txBody>
      </p:sp>
      <p:sp>
        <p:nvSpPr>
          <p:cNvPr id="27" name="Text Placeholder 3"/>
          <p:cNvSpPr>
            <a:spLocks noGrp="1"/>
          </p:cNvSpPr>
          <p:nvPr>
            <p:ph type="body" sz="quarter" idx="20"/>
          </p:nvPr>
        </p:nvSpPr>
        <p:spPr>
          <a:xfrm>
            <a:off x="4572000" y="1947972"/>
            <a:ext cx="4165158" cy="2114464"/>
          </a:xfrm>
          <a:ln>
            <a:noFill/>
          </a:ln>
        </p:spPr>
        <p:txBody>
          <a:bodyPr>
            <a:normAutofit/>
          </a:bodyPr>
          <a:lstStyle>
            <a:lvl1pPr>
              <a:defRPr sz="1600"/>
            </a:lvl1pPr>
          </a:lstStyle>
          <a:p>
            <a:pPr lvl="0"/>
            <a:r>
              <a:rPr lang="en-US"/>
              <a:t>Edit Master text styles</a:t>
            </a:r>
          </a:p>
        </p:txBody>
      </p:sp>
      <p:sp>
        <p:nvSpPr>
          <p:cNvPr id="28" name="Text Placeholder 3"/>
          <p:cNvSpPr>
            <a:spLocks noGrp="1"/>
          </p:cNvSpPr>
          <p:nvPr>
            <p:ph type="body" sz="quarter" idx="21"/>
          </p:nvPr>
        </p:nvSpPr>
        <p:spPr>
          <a:xfrm>
            <a:off x="4572000" y="4062436"/>
            <a:ext cx="4165158" cy="455527"/>
          </a:xfrm>
          <a:ln>
            <a:noFill/>
          </a:ln>
        </p:spPr>
        <p:txBody>
          <a:bodyPr>
            <a:normAutofit/>
          </a:bodyPr>
          <a:lstStyle>
            <a:lvl1pPr marL="0" indent="0">
              <a:buNone/>
              <a:defRPr sz="1800" b="1"/>
            </a:lvl1pPr>
          </a:lstStyle>
          <a:p>
            <a:pPr lvl="0"/>
            <a:r>
              <a:rPr lang="en-US"/>
              <a:t>Edit Master text styles</a:t>
            </a:r>
          </a:p>
        </p:txBody>
      </p:sp>
      <p:sp>
        <p:nvSpPr>
          <p:cNvPr id="29" name="Text Placeholder 3"/>
          <p:cNvSpPr>
            <a:spLocks noGrp="1"/>
          </p:cNvSpPr>
          <p:nvPr>
            <p:ph type="body" sz="quarter" idx="22"/>
          </p:nvPr>
        </p:nvSpPr>
        <p:spPr>
          <a:xfrm>
            <a:off x="4572000" y="4518100"/>
            <a:ext cx="4165158" cy="2114464"/>
          </a:xfrm>
          <a:ln>
            <a:noFill/>
          </a:ln>
        </p:spPr>
        <p:txBody>
          <a:bodyPr>
            <a:normAutofit/>
          </a:bodyPr>
          <a:lstStyle>
            <a:lvl1pPr>
              <a:defRPr sz="1600"/>
            </a:lvl1pPr>
          </a:lstStyle>
          <a:p>
            <a:pPr lvl="0"/>
            <a:r>
              <a:rPr lang="en-US"/>
              <a:t>Edit Master text styles</a:t>
            </a:r>
          </a:p>
        </p:txBody>
      </p:sp>
      <p:sp>
        <p:nvSpPr>
          <p:cNvPr id="30" name="Rectangle 29"/>
          <p:cNvSpPr/>
          <p:nvPr/>
        </p:nvSpPr>
        <p:spPr>
          <a:xfrm>
            <a:off x="4572000" y="1492308"/>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572000" y="4062436"/>
            <a:ext cx="4165158" cy="2570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687135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theme" Target="../theme/theme4.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10" Type="http://schemas.openxmlformats.org/officeDocument/2006/relationships/theme" Target="../theme/theme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theme" Target="../theme/theme6.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theme" Target="../theme/theme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theme" Target="../theme/theme8.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17.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5" Type="http://schemas.openxmlformats.org/officeDocument/2006/relationships/theme" Target="../theme/theme9.xml"/><Relationship Id="rId4"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27038"/>
            <a:ext cx="8229600" cy="9445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p:nvSpPr>
        <p:spPr>
          <a:xfrm>
            <a:off x="0" y="6719501"/>
            <a:ext cx="365760" cy="138499"/>
          </a:xfrm>
          <a:prstGeom prst="rect">
            <a:avLst/>
          </a:prstGeom>
          <a:noFill/>
        </p:spPr>
        <p:txBody>
          <a:bodyPr wrap="square" lIns="0" tIns="0" rIns="0" bIns="0" rtlCol="0" anchor="b" anchorCtr="0">
            <a:spAutoFit/>
          </a:bodyPr>
          <a:lstStyle/>
          <a:p>
            <a:pPr algn="ctr"/>
            <a:fld id="{30097FF8-7868-4222-9E26-937991311CBA}" type="slidenum">
              <a:rPr lang="en-US" sz="900" smtClean="0">
                <a:solidFill>
                  <a:schemeClr val="bg2"/>
                </a:solidFill>
                <a:latin typeface="Arial" panose="020B0604020202020204" pitchFamily="34" charset="0"/>
                <a:cs typeface="Arial" panose="020B0604020202020204" pitchFamily="34" charset="0"/>
              </a:rPr>
              <a:pPr algn="ctr"/>
              <a:t>‹#›</a:t>
            </a:fld>
            <a:endParaRPr lang="en-US" sz="900" dirty="0">
              <a:solidFill>
                <a:schemeClr val="bg2"/>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760" y="6675120"/>
            <a:ext cx="822960" cy="182880"/>
          </a:xfrm>
          <a:prstGeom prst="rect">
            <a:avLst/>
          </a:prstGeom>
        </p:spPr>
        <p:txBody>
          <a:bodyPr vert="horz" lIns="0" tIns="0" rIns="0" bIns="0" rtlCol="0" anchor="b" anchorCtr="0"/>
          <a:lstStyle>
            <a:lvl1pPr algn="l">
              <a:defRPr sz="900">
                <a:solidFill>
                  <a:schemeClr val="bg2"/>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827534073"/>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 id="2147483691" r:id="rId4"/>
    <p:sldLayoutId id="2147483662" r:id="rId5"/>
    <p:sldLayoutId id="2147483695" r:id="rId6"/>
    <p:sldLayoutId id="2147483696" r:id="rId7"/>
    <p:sldLayoutId id="2147483697" r:id="rId8"/>
    <p:sldLayoutId id="2147483668" r:id="rId9"/>
    <p:sldLayoutId id="2147483683" r:id="rId10"/>
    <p:sldLayoutId id="2147483684" r:id="rId11"/>
    <p:sldLayoutId id="2147483685" r:id="rId12"/>
    <p:sldLayoutId id="2147483650" r:id="rId13"/>
    <p:sldLayoutId id="2147483725" r:id="rId14"/>
    <p:sldLayoutId id="2147483726" r:id="rId15"/>
    <p:sldLayoutId id="2147483727" r:id="rId16"/>
    <p:sldLayoutId id="2147483679" r:id="rId17"/>
    <p:sldLayoutId id="2147483671" r:id="rId18"/>
    <p:sldLayoutId id="2147483729" r:id="rId19"/>
    <p:sldLayoutId id="2147483730" r:id="rId20"/>
    <p:sldLayoutId id="2147483676" r:id="rId21"/>
    <p:sldLayoutId id="2147483811" r:id="rId22"/>
  </p:sldLayoutIdLst>
  <p:hf sldNum="0" hdr="0" dt="0"/>
  <p:txStyles>
    <p:titleStyle>
      <a:lvl1pPr algn="ctr" defTabSz="914400" rtl="0" eaLnBrk="1" latinLnBrk="0" hangingPunct="1">
        <a:spcBef>
          <a:spcPct val="0"/>
        </a:spcBef>
        <a:buNone/>
        <a:defRPr sz="3400" b="1" kern="1200">
          <a:solidFill>
            <a:srgbClr val="1F497D"/>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spcBef>
          <a:spcPts val="600"/>
        </a:spcBef>
        <a:buClrTx/>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760" indent="-182880" algn="l" defTabSz="914400" rtl="0" eaLnBrk="1" latinLnBrk="0" hangingPunct="1">
        <a:spcBef>
          <a:spcPts val="600"/>
        </a:spcBef>
        <a:buClrTx/>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864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3pPr>
      <a:lvl4pPr marL="73152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4pPr>
      <a:lvl5pPr marL="91440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5CA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27038"/>
            <a:ext cx="8229600" cy="944562"/>
          </a:xfrm>
          <a:prstGeom prst="rect">
            <a:avLst/>
          </a:prstGeom>
        </p:spPr>
        <p:txBody>
          <a:bodyPr vert="horz" lIns="91440" tIns="45720" rIns="91440" bIns="45720" rtlCol="0" anchor="ctr">
            <a:normAutofit/>
          </a:bodyPr>
          <a:lstStyle/>
          <a:p>
            <a:r>
              <a:rPr lang="en-US" dirty="0"/>
              <a:t>Click to edit Master title style</a:t>
            </a:r>
          </a:p>
        </p:txBody>
      </p:sp>
      <p:sp>
        <p:nvSpPr>
          <p:cNvPr id="6"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p:nvSpPr>
        <p:spPr>
          <a:xfrm>
            <a:off x="0" y="6719501"/>
            <a:ext cx="365760" cy="138499"/>
          </a:xfrm>
          <a:prstGeom prst="rect">
            <a:avLst/>
          </a:prstGeom>
          <a:noFill/>
        </p:spPr>
        <p:txBody>
          <a:bodyPr wrap="square" lIns="0" tIns="0" rIns="0" bIns="0" rtlCol="0" anchor="b" anchorCtr="0">
            <a:spAutoFit/>
          </a:bodyPr>
          <a:lstStyle/>
          <a:p>
            <a:pPr algn="ctr"/>
            <a:fld id="{30097FF8-7868-4222-9E26-937991311CBA}" type="slidenum">
              <a:rPr lang="en-US" sz="900" smtClean="0">
                <a:solidFill>
                  <a:schemeClr val="bg1"/>
                </a:solidFill>
                <a:latin typeface="Arial" panose="020B0604020202020204" pitchFamily="34" charset="0"/>
                <a:cs typeface="Arial" panose="020B0604020202020204" pitchFamily="34" charset="0"/>
              </a:rPr>
              <a:pPr algn="ctr"/>
              <a:t>‹#›</a:t>
            </a:fld>
            <a:endParaRPr lang="en-US" sz="900" dirty="0">
              <a:solidFill>
                <a:schemeClr val="bg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760" y="6675120"/>
            <a:ext cx="822960" cy="182880"/>
          </a:xfrm>
          <a:prstGeom prst="rect">
            <a:avLst/>
          </a:prstGeom>
        </p:spPr>
        <p:txBody>
          <a:bodyPr vert="horz" lIns="0" tIns="0" rIns="0" bIns="0" rtlCol="0" anchor="b" anchorCtr="0"/>
          <a:lstStyle>
            <a:lvl1pPr algn="l">
              <a:defRPr sz="900">
                <a:solidFill>
                  <a:schemeClr val="bg1"/>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905106059"/>
      </p:ext>
    </p:extLst>
  </p:cSld>
  <p:clrMap bg1="lt1" tx1="dk1" bg2="lt2" tx2="dk2" accent1="accent1" accent2="accent2" accent3="accent3" accent4="accent4" accent5="accent5" accent6="accent6" hlink="hlink" folHlink="folHlink"/>
  <p:sldLayoutIdLst>
    <p:sldLayoutId id="2147483701" r:id="rId1"/>
    <p:sldLayoutId id="2147483703" r:id="rId2"/>
    <p:sldLayoutId id="2147483705" r:id="rId3"/>
    <p:sldLayoutId id="2147483708" r:id="rId4"/>
    <p:sldLayoutId id="2147483710" r:id="rId5"/>
    <p:sldLayoutId id="2147483712" r:id="rId6"/>
    <p:sldLayoutId id="2147483715" r:id="rId7"/>
    <p:sldLayoutId id="2147483717" r:id="rId8"/>
    <p:sldLayoutId id="2147483719" r:id="rId9"/>
    <p:sldLayoutId id="2147483722" r:id="rId10"/>
    <p:sldLayoutId id="2147483723" r:id="rId11"/>
    <p:sldLayoutId id="2147483724" r:id="rId12"/>
  </p:sldLayoutIdLst>
  <p:hf sldNum="0" hdr="0" dt="0"/>
  <p:txStyles>
    <p:titleStyle>
      <a:lvl1pPr algn="ctr" defTabSz="914400" rtl="0" eaLnBrk="1" latinLnBrk="0" hangingPunct="1">
        <a:spcBef>
          <a:spcPct val="0"/>
        </a:spcBef>
        <a:buNone/>
        <a:defRPr sz="3400" b="1" kern="1200">
          <a:solidFill>
            <a:schemeClr val="bg1"/>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spcBef>
          <a:spcPts val="600"/>
        </a:spcBef>
        <a:buClrTx/>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1pPr>
      <a:lvl2pPr marL="365760" indent="-182880" algn="l" defTabSz="914400" rtl="0" eaLnBrk="1" latinLnBrk="0" hangingPunct="1">
        <a:spcBef>
          <a:spcPts val="600"/>
        </a:spcBef>
        <a:buClrTx/>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2pPr>
      <a:lvl3pPr marL="548640" indent="-182880" algn="l" defTabSz="914400" rtl="0" eaLnBrk="1" latinLnBrk="0" hangingPunct="1">
        <a:spcBef>
          <a:spcPts val="600"/>
        </a:spcBef>
        <a:buClrTx/>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3pPr>
      <a:lvl4pPr marL="731520" indent="-182880" algn="l" defTabSz="914400" rtl="0" eaLnBrk="1" latinLnBrk="0" hangingPunct="1">
        <a:spcBef>
          <a:spcPts val="600"/>
        </a:spcBef>
        <a:buClrTx/>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4pPr>
      <a:lvl5pPr marL="914400" indent="-182880" algn="l" defTabSz="914400" rtl="0" eaLnBrk="1" latinLnBrk="0" hangingPunct="1">
        <a:spcBef>
          <a:spcPts val="600"/>
        </a:spcBef>
        <a:buClrTx/>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427038"/>
            <a:ext cx="8229600" cy="944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7172" name="TextBox 7"/>
          <p:cNvSpPr txBox="1">
            <a:spLocks noChangeArrowheads="1"/>
          </p:cNvSpPr>
          <p:nvPr/>
        </p:nvSpPr>
        <p:spPr bwMode="auto">
          <a:xfrm>
            <a:off x="0" y="6719888"/>
            <a:ext cx="365125" cy="13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fld id="{AD1CB093-A7DA-44D4-B429-52F7FB24A5FD}" type="slidenum">
              <a:rPr lang="en-US" sz="900" smtClean="0">
                <a:solidFill>
                  <a:srgbClr val="717171"/>
                </a:solidFill>
                <a:latin typeface="Arial" panose="020B0604020202020204" pitchFamily="34" charset="0"/>
                <a:cs typeface="Arial" panose="020B0604020202020204" pitchFamily="34" charset="0"/>
              </a:rPr>
              <a:pPr algn="ctr" fontAlgn="base">
                <a:spcBef>
                  <a:spcPct val="0"/>
                </a:spcBef>
                <a:spcAft>
                  <a:spcPct val="0"/>
                </a:spcAft>
                <a:defRPr/>
              </a:pPr>
              <a:t>‹#›</a:t>
            </a:fld>
            <a:endParaRPr lang="en-US" sz="900">
              <a:solidFill>
                <a:srgbClr val="71717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125" y="6675438"/>
            <a:ext cx="823913" cy="182562"/>
          </a:xfrm>
          <a:prstGeom prst="rect">
            <a:avLst/>
          </a:prstGeom>
        </p:spPr>
        <p:txBody>
          <a:bodyPr vert="horz" lIns="0" tIns="0" rIns="0" bIns="0" rtlCol="0" anchor="b" anchorCtr="0"/>
          <a:lstStyle>
            <a:lvl1pPr algn="l" eaLnBrk="1" fontAlgn="auto" hangingPunct="1">
              <a:spcBef>
                <a:spcPts val="0"/>
              </a:spcBef>
              <a:spcAft>
                <a:spcPts val="0"/>
              </a:spcAft>
              <a:defRPr sz="900">
                <a:solidFill>
                  <a:srgbClr val="717171"/>
                </a:solidFill>
                <a:latin typeface="Arial" panose="020B0604020202020204" pitchFamily="34" charset="0"/>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1009280935"/>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ransition/>
  <p:hf sldNum="0" hdr="0" dt="0"/>
  <p:txStyles>
    <p:titleStyle>
      <a:lvl1pPr algn="ctr" rtl="0" eaLnBrk="0" fontAlgn="base" hangingPunct="0">
        <a:spcBef>
          <a:spcPct val="0"/>
        </a:spcBef>
        <a:spcAft>
          <a:spcPct val="0"/>
        </a:spcAft>
        <a:defRPr sz="340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9pPr>
    </p:titleStyle>
    <p:body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427038"/>
            <a:ext cx="8229600" cy="944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171" name="Text Placeholder 2"/>
          <p:cNvSpPr>
            <a:spLocks noGrp="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7172" name="TextBox 7"/>
          <p:cNvSpPr txBox="1">
            <a:spLocks noChangeArrowheads="1"/>
          </p:cNvSpPr>
          <p:nvPr/>
        </p:nvSpPr>
        <p:spPr bwMode="auto">
          <a:xfrm>
            <a:off x="3" y="6754130"/>
            <a:ext cx="365125" cy="10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fld id="{AD1CB093-A7DA-44D4-B429-52F7FB24A5FD}" type="slidenum">
              <a:rPr lang="en-US" sz="675" smtClean="0">
                <a:solidFill>
                  <a:srgbClr val="717171"/>
                </a:solidFill>
                <a:latin typeface="Arial" panose="020B0604020202020204" pitchFamily="34" charset="0"/>
                <a:cs typeface="Arial" panose="020B0604020202020204" pitchFamily="34" charset="0"/>
              </a:rPr>
              <a:pPr algn="ctr" fontAlgn="base">
                <a:spcBef>
                  <a:spcPct val="0"/>
                </a:spcBef>
                <a:spcAft>
                  <a:spcPct val="0"/>
                </a:spcAft>
                <a:defRPr/>
              </a:pPr>
              <a:t>‹#›</a:t>
            </a:fld>
            <a:endParaRPr lang="en-US" sz="675">
              <a:solidFill>
                <a:srgbClr val="71717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128" y="6675438"/>
            <a:ext cx="823913" cy="182562"/>
          </a:xfrm>
          <a:prstGeom prst="rect">
            <a:avLst/>
          </a:prstGeom>
        </p:spPr>
        <p:txBody>
          <a:bodyPr vert="horz" lIns="0" tIns="0" rIns="0" bIns="0" rtlCol="0" anchor="b" anchorCtr="0"/>
          <a:lstStyle>
            <a:lvl1pPr algn="l" eaLnBrk="1" fontAlgn="auto" hangingPunct="1">
              <a:spcBef>
                <a:spcPts val="0"/>
              </a:spcBef>
              <a:spcAft>
                <a:spcPts val="0"/>
              </a:spcAft>
              <a:defRPr sz="675">
                <a:solidFill>
                  <a:srgbClr val="717171"/>
                </a:solidFill>
                <a:latin typeface="Arial" panose="020B0604020202020204" pitchFamily="34" charset="0"/>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288285303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Lst>
  <p:transition/>
  <p:hf sldNum="0" hdr="0" dt="0"/>
  <p:txStyles>
    <p:titleStyle>
      <a:lvl1pPr algn="ctr" rtl="0" eaLnBrk="0" fontAlgn="base" hangingPunct="0">
        <a:spcBef>
          <a:spcPct val="0"/>
        </a:spcBef>
        <a:spcAft>
          <a:spcPct val="0"/>
        </a:spcAft>
        <a:defRPr sz="255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2550" b="1">
          <a:solidFill>
            <a:srgbClr val="1F497D"/>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2550" b="1">
          <a:solidFill>
            <a:srgbClr val="1F497D"/>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2550" b="1">
          <a:solidFill>
            <a:srgbClr val="1F497D"/>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2550" b="1">
          <a:solidFill>
            <a:srgbClr val="1F497D"/>
          </a:solidFill>
          <a:latin typeface="Arial" panose="020B0604020202020204" pitchFamily="34" charset="0"/>
          <a:cs typeface="Arial" panose="020B0604020202020204" pitchFamily="34" charset="0"/>
        </a:defRPr>
      </a:lvl5pPr>
      <a:lvl6pPr marL="342892" algn="ctr" rtl="0" fontAlgn="base">
        <a:spcBef>
          <a:spcPct val="0"/>
        </a:spcBef>
        <a:spcAft>
          <a:spcPct val="0"/>
        </a:spcAft>
        <a:defRPr sz="2550" b="1">
          <a:solidFill>
            <a:srgbClr val="1F497D"/>
          </a:solidFill>
          <a:latin typeface="Arial" panose="020B0604020202020204" pitchFamily="34" charset="0"/>
          <a:cs typeface="Arial" panose="020B0604020202020204" pitchFamily="34" charset="0"/>
        </a:defRPr>
      </a:lvl6pPr>
      <a:lvl7pPr marL="685783" algn="ctr" rtl="0" fontAlgn="base">
        <a:spcBef>
          <a:spcPct val="0"/>
        </a:spcBef>
        <a:spcAft>
          <a:spcPct val="0"/>
        </a:spcAft>
        <a:defRPr sz="2550" b="1">
          <a:solidFill>
            <a:srgbClr val="1F497D"/>
          </a:solidFill>
          <a:latin typeface="Arial" panose="020B0604020202020204" pitchFamily="34" charset="0"/>
          <a:cs typeface="Arial" panose="020B0604020202020204" pitchFamily="34" charset="0"/>
        </a:defRPr>
      </a:lvl7pPr>
      <a:lvl8pPr marL="1028675" algn="ctr" rtl="0" fontAlgn="base">
        <a:spcBef>
          <a:spcPct val="0"/>
        </a:spcBef>
        <a:spcAft>
          <a:spcPct val="0"/>
        </a:spcAft>
        <a:defRPr sz="2550" b="1">
          <a:solidFill>
            <a:srgbClr val="1F497D"/>
          </a:solidFill>
          <a:latin typeface="Arial" panose="020B0604020202020204" pitchFamily="34" charset="0"/>
          <a:cs typeface="Arial" panose="020B0604020202020204" pitchFamily="34" charset="0"/>
        </a:defRPr>
      </a:lvl8pPr>
      <a:lvl9pPr marL="1371566" algn="ctr" rtl="0" fontAlgn="base">
        <a:spcBef>
          <a:spcPct val="0"/>
        </a:spcBef>
        <a:spcAft>
          <a:spcPct val="0"/>
        </a:spcAft>
        <a:defRPr sz="2550" b="1">
          <a:solidFill>
            <a:srgbClr val="1F497D"/>
          </a:solidFill>
          <a:latin typeface="Arial" panose="020B0604020202020204" pitchFamily="34" charset="0"/>
          <a:cs typeface="Arial" panose="020B0604020202020204" pitchFamily="34" charset="0"/>
        </a:defRPr>
      </a:lvl9pPr>
    </p:titleStyle>
    <p:bodyStyle>
      <a:lvl1pPr marL="136919" indent="-136919" algn="l" rtl="0" eaLnBrk="0" fontAlgn="base" hangingPunct="0">
        <a:spcBef>
          <a:spcPts val="450"/>
        </a:spcBef>
        <a:spcAft>
          <a:spcPct val="0"/>
        </a:spcAft>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1pPr>
      <a:lvl2pPr marL="273837" indent="-136919" algn="l" rtl="0" eaLnBrk="0" fontAlgn="base" hangingPunct="0">
        <a:spcBef>
          <a:spcPts val="450"/>
        </a:spcBef>
        <a:spcAft>
          <a:spcPct val="0"/>
        </a:spcAft>
        <a:buFont typeface="Arial" panose="020B0604020202020204" pitchFamily="34" charset="0"/>
        <a:buChar char="−"/>
        <a:defRPr sz="1500" kern="1200">
          <a:solidFill>
            <a:srgbClr val="1F497D"/>
          </a:solidFill>
          <a:latin typeface="Arial" panose="020B0604020202020204" pitchFamily="34" charset="0"/>
          <a:ea typeface="+mn-ea"/>
          <a:cs typeface="Arial" panose="020B0604020202020204" pitchFamily="34" charset="0"/>
        </a:defRPr>
      </a:lvl2pPr>
      <a:lvl3pPr marL="410756" indent="-136919" algn="l" rtl="0" eaLnBrk="0" fontAlgn="base" hangingPunct="0">
        <a:spcBef>
          <a:spcPts val="45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547674" indent="-136919" algn="l" rtl="0" eaLnBrk="0" fontAlgn="base" hangingPunct="0">
        <a:spcBef>
          <a:spcPts val="45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685783" indent="-136919" algn="l" rtl="0" eaLnBrk="0" fontAlgn="base" hangingPunct="0">
        <a:spcBef>
          <a:spcPts val="45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427038"/>
            <a:ext cx="8229600" cy="944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TextBox 7"/>
          <p:cNvSpPr txBox="1">
            <a:spLocks noChangeArrowheads="1"/>
          </p:cNvSpPr>
          <p:nvPr/>
        </p:nvSpPr>
        <p:spPr bwMode="auto">
          <a:xfrm>
            <a:off x="0" y="6719888"/>
            <a:ext cx="365125" cy="13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fld id="{324CBEE9-FB9E-45BC-9A50-F2A847E082EF}" type="slidenum">
              <a:rPr lang="en-US" altLang="en-US" sz="900" smtClean="0">
                <a:solidFill>
                  <a:srgbClr val="717171"/>
                </a:solidFill>
                <a:latin typeface="Arial" panose="020B0604020202020204" pitchFamily="34" charset="0"/>
                <a:cs typeface="Arial" panose="020B0604020202020204" pitchFamily="34" charset="0"/>
              </a:rPr>
              <a:pPr algn="ctr" fontAlgn="base">
                <a:spcBef>
                  <a:spcPct val="0"/>
                </a:spcBef>
                <a:spcAft>
                  <a:spcPct val="0"/>
                </a:spcAft>
              </a:pPr>
              <a:t>‹#›</a:t>
            </a:fld>
            <a:endParaRPr lang="en-US" altLang="en-US" sz="900" dirty="0">
              <a:solidFill>
                <a:srgbClr val="71717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125" y="6675438"/>
            <a:ext cx="823913" cy="182562"/>
          </a:xfrm>
          <a:prstGeom prst="rect">
            <a:avLst/>
          </a:prstGeom>
        </p:spPr>
        <p:txBody>
          <a:bodyPr vert="horz" lIns="0" tIns="0" rIns="0" bIns="0" rtlCol="0" anchor="b" anchorCtr="0"/>
          <a:lstStyle>
            <a:lvl1pPr algn="l" eaLnBrk="1" fontAlgn="auto" hangingPunct="1">
              <a:spcBef>
                <a:spcPts val="0"/>
              </a:spcBef>
              <a:spcAft>
                <a:spcPts val="0"/>
              </a:spcAft>
              <a:defRPr sz="900">
                <a:solidFill>
                  <a:srgbClr val="717171"/>
                </a:solidFill>
                <a:latin typeface="Arial" panose="020B0604020202020204" pitchFamily="34" charset="0"/>
                <a:cs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56893067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Lst>
  <p:transition/>
  <p:hf hdr="0" ftr="0" dt="0"/>
  <p:txStyles>
    <p:titleStyle>
      <a:lvl1pPr algn="ctr" rtl="0" eaLnBrk="0" fontAlgn="base" hangingPunct="0">
        <a:spcBef>
          <a:spcPct val="0"/>
        </a:spcBef>
        <a:spcAft>
          <a:spcPct val="0"/>
        </a:spcAft>
        <a:defRPr sz="340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400" b="1">
          <a:solidFill>
            <a:srgbClr val="1F497D"/>
          </a:solidFill>
          <a:latin typeface="Arial" charset="0"/>
          <a:cs typeface="Arial" charset="0"/>
        </a:defRPr>
      </a:lvl2pPr>
      <a:lvl3pPr algn="ctr" rtl="0" eaLnBrk="0" fontAlgn="base" hangingPunct="0">
        <a:spcBef>
          <a:spcPct val="0"/>
        </a:spcBef>
        <a:spcAft>
          <a:spcPct val="0"/>
        </a:spcAft>
        <a:defRPr sz="3400" b="1">
          <a:solidFill>
            <a:srgbClr val="1F497D"/>
          </a:solidFill>
          <a:latin typeface="Arial" charset="0"/>
          <a:cs typeface="Arial" charset="0"/>
        </a:defRPr>
      </a:lvl3pPr>
      <a:lvl4pPr algn="ctr" rtl="0" eaLnBrk="0" fontAlgn="base" hangingPunct="0">
        <a:spcBef>
          <a:spcPct val="0"/>
        </a:spcBef>
        <a:spcAft>
          <a:spcPct val="0"/>
        </a:spcAft>
        <a:defRPr sz="3400" b="1">
          <a:solidFill>
            <a:srgbClr val="1F497D"/>
          </a:solidFill>
          <a:latin typeface="Arial" charset="0"/>
          <a:cs typeface="Arial" charset="0"/>
        </a:defRPr>
      </a:lvl4pPr>
      <a:lvl5pPr algn="ctr" rtl="0" eaLnBrk="0" fontAlgn="base" hangingPunct="0">
        <a:spcBef>
          <a:spcPct val="0"/>
        </a:spcBef>
        <a:spcAft>
          <a:spcPct val="0"/>
        </a:spcAft>
        <a:defRPr sz="3400" b="1">
          <a:solidFill>
            <a:srgbClr val="1F497D"/>
          </a:solidFill>
          <a:latin typeface="Arial" charset="0"/>
          <a:cs typeface="Arial" charset="0"/>
        </a:defRPr>
      </a:lvl5pPr>
      <a:lvl6pPr marL="457200" algn="ctr" rtl="0" fontAlgn="base">
        <a:spcBef>
          <a:spcPct val="0"/>
        </a:spcBef>
        <a:spcAft>
          <a:spcPct val="0"/>
        </a:spcAft>
        <a:defRPr sz="3400" b="1">
          <a:solidFill>
            <a:srgbClr val="1F497D"/>
          </a:solidFill>
          <a:latin typeface="Arial" charset="0"/>
          <a:cs typeface="Arial" charset="0"/>
        </a:defRPr>
      </a:lvl6pPr>
      <a:lvl7pPr marL="914400" algn="ctr" rtl="0" fontAlgn="base">
        <a:spcBef>
          <a:spcPct val="0"/>
        </a:spcBef>
        <a:spcAft>
          <a:spcPct val="0"/>
        </a:spcAft>
        <a:defRPr sz="3400" b="1">
          <a:solidFill>
            <a:srgbClr val="1F497D"/>
          </a:solidFill>
          <a:latin typeface="Arial" charset="0"/>
          <a:cs typeface="Arial" charset="0"/>
        </a:defRPr>
      </a:lvl7pPr>
      <a:lvl8pPr marL="1371600" algn="ctr" rtl="0" fontAlgn="base">
        <a:spcBef>
          <a:spcPct val="0"/>
        </a:spcBef>
        <a:spcAft>
          <a:spcPct val="0"/>
        </a:spcAft>
        <a:defRPr sz="3400" b="1">
          <a:solidFill>
            <a:srgbClr val="1F497D"/>
          </a:solidFill>
          <a:latin typeface="Arial" charset="0"/>
          <a:cs typeface="Arial" charset="0"/>
        </a:defRPr>
      </a:lvl8pPr>
      <a:lvl9pPr marL="1828800" algn="ctr" rtl="0" fontAlgn="base">
        <a:spcBef>
          <a:spcPct val="0"/>
        </a:spcBef>
        <a:spcAft>
          <a:spcPct val="0"/>
        </a:spcAft>
        <a:defRPr sz="3400" b="1">
          <a:solidFill>
            <a:srgbClr val="1F497D"/>
          </a:solidFill>
          <a:latin typeface="Arial" charset="0"/>
          <a:cs typeface="Arial" charset="0"/>
        </a:defRPr>
      </a:lvl9pPr>
    </p:titleStyle>
    <p:body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427038"/>
            <a:ext cx="82296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340" name="TextBox 7"/>
          <p:cNvSpPr txBox="1">
            <a:spLocks noChangeArrowheads="1"/>
          </p:cNvSpPr>
          <p:nvPr userDrawn="1"/>
        </p:nvSpPr>
        <p:spPr bwMode="auto">
          <a:xfrm>
            <a:off x="0" y="6719888"/>
            <a:ext cx="365125"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fld id="{7201C8B0-56FF-40CA-AD7B-22AA94BA907C}" type="slidenum">
              <a:rPr lang="en-US" altLang="en-US" sz="900" smtClean="0">
                <a:solidFill>
                  <a:srgbClr val="717171"/>
                </a:solidFill>
                <a:latin typeface="Arial" panose="020B0604020202020204" pitchFamily="34" charset="0"/>
                <a:cs typeface="Arial" panose="020B0604020202020204" pitchFamily="34" charset="0"/>
              </a:rPr>
              <a:pPr algn="ctr" fontAlgn="base">
                <a:spcBef>
                  <a:spcPct val="0"/>
                </a:spcBef>
                <a:spcAft>
                  <a:spcPct val="0"/>
                </a:spcAft>
                <a:defRPr/>
              </a:pPr>
              <a:t>‹#›</a:t>
            </a:fld>
            <a:endParaRPr lang="en-US" altLang="en-US" sz="900">
              <a:solidFill>
                <a:srgbClr val="71717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125" y="6675438"/>
            <a:ext cx="823913" cy="182562"/>
          </a:xfrm>
          <a:prstGeom prst="rect">
            <a:avLst/>
          </a:prstGeom>
        </p:spPr>
        <p:txBody>
          <a:bodyPr vert="horz" lIns="0" tIns="0" rIns="0" bIns="0" rtlCol="0" anchor="b" anchorCtr="0"/>
          <a:lstStyle>
            <a:lvl1pPr algn="l" eaLnBrk="1" fontAlgn="auto" hangingPunct="1">
              <a:spcBef>
                <a:spcPts val="0"/>
              </a:spcBef>
              <a:spcAft>
                <a:spcPts val="0"/>
              </a:spcAft>
              <a:defRPr sz="900">
                <a:solidFill>
                  <a:srgbClr val="717171"/>
                </a:solidFill>
                <a:latin typeface="Arial" panose="020B0604020202020204" pitchFamily="34" charset="0"/>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297625057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9" r:id="rId12"/>
    <p:sldLayoutId id="2147483780" r:id="rId13"/>
    <p:sldLayoutId id="2147483781" r:id="rId14"/>
    <p:sldLayoutId id="2147483782" r:id="rId15"/>
    <p:sldLayoutId id="2147483848" r:id="rId16"/>
  </p:sldLayoutIdLst>
  <p:transition/>
  <p:hf sldNum="0" hdr="0" dt="0"/>
  <p:txStyles>
    <p:titleStyle>
      <a:lvl1pPr algn="ctr" rtl="0" eaLnBrk="0" fontAlgn="base" hangingPunct="0">
        <a:spcBef>
          <a:spcPct val="0"/>
        </a:spcBef>
        <a:spcAft>
          <a:spcPct val="0"/>
        </a:spcAft>
        <a:defRPr sz="340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9pPr>
    </p:titleStyle>
    <p:body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27038"/>
            <a:ext cx="8229600" cy="9445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p:nvSpPr>
        <p:spPr>
          <a:xfrm>
            <a:off x="0" y="6719501"/>
            <a:ext cx="365760" cy="138499"/>
          </a:xfrm>
          <a:prstGeom prst="rect">
            <a:avLst/>
          </a:prstGeom>
          <a:noFill/>
        </p:spPr>
        <p:txBody>
          <a:bodyPr wrap="square" lIns="0" tIns="0" rIns="0" bIns="0" rtlCol="0" anchor="b" anchorCtr="0">
            <a:spAutoFit/>
          </a:bodyPr>
          <a:lstStyle/>
          <a:p>
            <a:pPr algn="ctr"/>
            <a:fld id="{30097FF8-7868-4222-9E26-937991311CBA}" type="slidenum">
              <a:rPr lang="en-US" sz="900" smtClean="0">
                <a:solidFill>
                  <a:schemeClr val="bg2"/>
                </a:solidFill>
                <a:latin typeface="Arial" panose="020B0604020202020204" pitchFamily="34" charset="0"/>
                <a:cs typeface="Arial" panose="020B0604020202020204" pitchFamily="34" charset="0"/>
              </a:rPr>
              <a:pPr algn="ctr"/>
              <a:t>‹#›</a:t>
            </a:fld>
            <a:endParaRPr lang="en-US" sz="900" dirty="0">
              <a:solidFill>
                <a:schemeClr val="bg2"/>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760" y="6675120"/>
            <a:ext cx="822960" cy="182880"/>
          </a:xfrm>
          <a:prstGeom prst="rect">
            <a:avLst/>
          </a:prstGeom>
        </p:spPr>
        <p:txBody>
          <a:bodyPr vert="horz" lIns="0" tIns="0" rIns="0" bIns="0" rtlCol="0" anchor="b" anchorCtr="0"/>
          <a:lstStyle>
            <a:lvl1pPr algn="l">
              <a:defRPr sz="900">
                <a:solidFill>
                  <a:schemeClr val="bg2"/>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42446978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 id="2147483834" r:id="rId22"/>
    <p:sldLayoutId id="2147483835" r:id="rId23"/>
    <p:sldLayoutId id="2147483836" r:id="rId24"/>
  </p:sldLayoutIdLst>
  <p:hf sldNum="0" hdr="0" dt="0"/>
  <p:txStyles>
    <p:titleStyle>
      <a:lvl1pPr algn="ctr" defTabSz="914400" rtl="0" eaLnBrk="1" latinLnBrk="0" hangingPunct="1">
        <a:spcBef>
          <a:spcPct val="0"/>
        </a:spcBef>
        <a:buNone/>
        <a:defRPr sz="3400" b="1" kern="1200">
          <a:solidFill>
            <a:srgbClr val="1F497D"/>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spcBef>
          <a:spcPts val="600"/>
        </a:spcBef>
        <a:buClrTx/>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760" indent="-182880" algn="l" defTabSz="914400" rtl="0" eaLnBrk="1" latinLnBrk="0" hangingPunct="1">
        <a:spcBef>
          <a:spcPts val="600"/>
        </a:spcBef>
        <a:buClrTx/>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864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3pPr>
      <a:lvl4pPr marL="73152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4pPr>
      <a:lvl5pPr marL="914400" indent="-182880" algn="l" defTabSz="914400" rtl="0" eaLnBrk="1" latinLnBrk="0" hangingPunct="1">
        <a:spcBef>
          <a:spcPts val="600"/>
        </a:spcBef>
        <a:buClrTx/>
        <a:buFont typeface="Arial" panose="020B0604020202020204" pitchFamily="34" charset="0"/>
        <a:buChar char="•"/>
        <a:defRPr sz="1800"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427038"/>
            <a:ext cx="8229600" cy="944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TextBox 7"/>
          <p:cNvSpPr txBox="1">
            <a:spLocks noChangeArrowheads="1"/>
          </p:cNvSpPr>
          <p:nvPr/>
        </p:nvSpPr>
        <p:spPr bwMode="auto">
          <a:xfrm>
            <a:off x="0" y="6719888"/>
            <a:ext cx="365125" cy="13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fld id="{324CBEE9-FB9E-45BC-9A50-F2A847E082EF}" type="slidenum">
              <a:rPr lang="en-US" altLang="en-US" sz="900" smtClean="0">
                <a:solidFill>
                  <a:srgbClr val="717171"/>
                </a:solidFill>
                <a:latin typeface="Arial" panose="020B0604020202020204" pitchFamily="34" charset="0"/>
                <a:cs typeface="Arial" panose="020B0604020202020204" pitchFamily="34" charset="0"/>
              </a:rPr>
              <a:pPr algn="ctr" fontAlgn="base">
                <a:spcBef>
                  <a:spcPct val="0"/>
                </a:spcBef>
                <a:spcAft>
                  <a:spcPct val="0"/>
                </a:spcAft>
              </a:pPr>
              <a:t>‹#›</a:t>
            </a:fld>
            <a:endParaRPr lang="en-US" altLang="en-US" sz="900" dirty="0">
              <a:solidFill>
                <a:srgbClr val="717171"/>
              </a:solidFill>
              <a:latin typeface="Arial" panose="020B0604020202020204" pitchFamily="34" charset="0"/>
              <a:cs typeface="Arial" panose="020B0604020202020204" pitchFamily="34" charset="0"/>
            </a:endParaRPr>
          </a:p>
        </p:txBody>
      </p:sp>
      <p:sp>
        <p:nvSpPr>
          <p:cNvPr id="7" name="Footer Placeholder 4"/>
          <p:cNvSpPr>
            <a:spLocks noGrp="1"/>
          </p:cNvSpPr>
          <p:nvPr>
            <p:ph type="ftr" sz="quarter" idx="3"/>
          </p:nvPr>
        </p:nvSpPr>
        <p:spPr>
          <a:xfrm>
            <a:off x="365125" y="6675438"/>
            <a:ext cx="823913" cy="182562"/>
          </a:xfrm>
          <a:prstGeom prst="rect">
            <a:avLst/>
          </a:prstGeom>
        </p:spPr>
        <p:txBody>
          <a:bodyPr vert="horz" lIns="0" tIns="0" rIns="0" bIns="0" rtlCol="0" anchor="b" anchorCtr="0"/>
          <a:lstStyle>
            <a:lvl1pPr algn="l" eaLnBrk="1" fontAlgn="auto" hangingPunct="1">
              <a:spcBef>
                <a:spcPts val="0"/>
              </a:spcBef>
              <a:spcAft>
                <a:spcPts val="0"/>
              </a:spcAft>
              <a:defRPr sz="900">
                <a:solidFill>
                  <a:srgbClr val="717171"/>
                </a:solidFill>
                <a:latin typeface="Arial" panose="020B0604020202020204" pitchFamily="34" charset="0"/>
                <a:cs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021616879"/>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Lst>
  <p:transition/>
  <p:hf hdr="0" ftr="0" dt="0"/>
  <p:txStyles>
    <p:titleStyle>
      <a:lvl1pPr algn="ctr" rtl="0" eaLnBrk="0" fontAlgn="base" hangingPunct="0">
        <a:spcBef>
          <a:spcPct val="0"/>
        </a:spcBef>
        <a:spcAft>
          <a:spcPct val="0"/>
        </a:spcAft>
        <a:defRPr sz="340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400" b="1">
          <a:solidFill>
            <a:srgbClr val="1F497D"/>
          </a:solidFill>
          <a:latin typeface="Arial" charset="0"/>
          <a:cs typeface="Arial" charset="0"/>
        </a:defRPr>
      </a:lvl2pPr>
      <a:lvl3pPr algn="ctr" rtl="0" eaLnBrk="0" fontAlgn="base" hangingPunct="0">
        <a:spcBef>
          <a:spcPct val="0"/>
        </a:spcBef>
        <a:spcAft>
          <a:spcPct val="0"/>
        </a:spcAft>
        <a:defRPr sz="3400" b="1">
          <a:solidFill>
            <a:srgbClr val="1F497D"/>
          </a:solidFill>
          <a:latin typeface="Arial" charset="0"/>
          <a:cs typeface="Arial" charset="0"/>
        </a:defRPr>
      </a:lvl3pPr>
      <a:lvl4pPr algn="ctr" rtl="0" eaLnBrk="0" fontAlgn="base" hangingPunct="0">
        <a:spcBef>
          <a:spcPct val="0"/>
        </a:spcBef>
        <a:spcAft>
          <a:spcPct val="0"/>
        </a:spcAft>
        <a:defRPr sz="3400" b="1">
          <a:solidFill>
            <a:srgbClr val="1F497D"/>
          </a:solidFill>
          <a:latin typeface="Arial" charset="0"/>
          <a:cs typeface="Arial" charset="0"/>
        </a:defRPr>
      </a:lvl4pPr>
      <a:lvl5pPr algn="ctr" rtl="0" eaLnBrk="0" fontAlgn="base" hangingPunct="0">
        <a:spcBef>
          <a:spcPct val="0"/>
        </a:spcBef>
        <a:spcAft>
          <a:spcPct val="0"/>
        </a:spcAft>
        <a:defRPr sz="3400" b="1">
          <a:solidFill>
            <a:srgbClr val="1F497D"/>
          </a:solidFill>
          <a:latin typeface="Arial" charset="0"/>
          <a:cs typeface="Arial" charset="0"/>
        </a:defRPr>
      </a:lvl5pPr>
      <a:lvl6pPr marL="457200" algn="ctr" rtl="0" fontAlgn="base">
        <a:spcBef>
          <a:spcPct val="0"/>
        </a:spcBef>
        <a:spcAft>
          <a:spcPct val="0"/>
        </a:spcAft>
        <a:defRPr sz="3400" b="1">
          <a:solidFill>
            <a:srgbClr val="1F497D"/>
          </a:solidFill>
          <a:latin typeface="Arial" charset="0"/>
          <a:cs typeface="Arial" charset="0"/>
        </a:defRPr>
      </a:lvl6pPr>
      <a:lvl7pPr marL="914400" algn="ctr" rtl="0" fontAlgn="base">
        <a:spcBef>
          <a:spcPct val="0"/>
        </a:spcBef>
        <a:spcAft>
          <a:spcPct val="0"/>
        </a:spcAft>
        <a:defRPr sz="3400" b="1">
          <a:solidFill>
            <a:srgbClr val="1F497D"/>
          </a:solidFill>
          <a:latin typeface="Arial" charset="0"/>
          <a:cs typeface="Arial" charset="0"/>
        </a:defRPr>
      </a:lvl7pPr>
      <a:lvl8pPr marL="1371600" algn="ctr" rtl="0" fontAlgn="base">
        <a:spcBef>
          <a:spcPct val="0"/>
        </a:spcBef>
        <a:spcAft>
          <a:spcPct val="0"/>
        </a:spcAft>
        <a:defRPr sz="3400" b="1">
          <a:solidFill>
            <a:srgbClr val="1F497D"/>
          </a:solidFill>
          <a:latin typeface="Arial" charset="0"/>
          <a:cs typeface="Arial" charset="0"/>
        </a:defRPr>
      </a:lvl8pPr>
      <a:lvl9pPr marL="1828800" algn="ctr" rtl="0" fontAlgn="base">
        <a:spcBef>
          <a:spcPct val="0"/>
        </a:spcBef>
        <a:spcAft>
          <a:spcPct val="0"/>
        </a:spcAft>
        <a:defRPr sz="3400" b="1">
          <a:solidFill>
            <a:srgbClr val="1F497D"/>
          </a:solidFill>
          <a:latin typeface="Arial" charset="0"/>
          <a:cs typeface="Arial" charset="0"/>
        </a:defRPr>
      </a:lvl9pPr>
    </p:titleStyle>
    <p:body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7"/>
            <a:ext cx="8229600" cy="114300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2217468E-DC2F-4761-9906-A1368CA9799E}" type="datetime1">
              <a:rPr lang="en-US" smtClean="0">
                <a:solidFill>
                  <a:prstClr val="black">
                    <a:tint val="75000"/>
                  </a:prstClr>
                </a:solidFill>
                <a:cs typeface="Arial" pitchFamily="34" charset="0"/>
              </a:rPr>
              <a:pPr defTabSz="457200"/>
              <a:t>5/22/2018</a:t>
            </a:fld>
            <a:endParaRPr lang="en-US" dirty="0">
              <a:solidFill>
                <a:prstClr val="black">
                  <a:tint val="75000"/>
                </a:prstClr>
              </a:solidFill>
              <a:cs typeface="Arial" pitchFamily="34" charset="0"/>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r>
              <a:rPr lang="en-US" dirty="0">
                <a:solidFill>
                  <a:prstClr val="black">
                    <a:tint val="75000"/>
                  </a:prstClr>
                </a:solidFill>
                <a:cs typeface="Arial" pitchFamily="34" charset="0"/>
              </a:rPr>
              <a:t>www.fda.gov</a:t>
            </a: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7D871F5F-C8AF-484B-B19A-A0CBCE8C7764}" type="slidenum">
              <a:rPr lang="en-US" smtClean="0">
                <a:solidFill>
                  <a:prstClr val="black">
                    <a:tint val="75000"/>
                  </a:prstClr>
                </a:solidFill>
                <a:cs typeface="Arial" pitchFamily="34" charset="0"/>
              </a:rPr>
              <a:pPr defTabSz="457200"/>
              <a:t>‹#›</a:t>
            </a:fld>
            <a:endParaRPr lang="en-US" dirty="0">
              <a:solidFill>
                <a:prstClr val="black">
                  <a:tint val="75000"/>
                </a:prstClr>
              </a:solidFill>
              <a:cs typeface="Arial" pitchFamily="34" charset="0"/>
            </a:endParaRPr>
          </a:p>
        </p:txBody>
      </p:sp>
    </p:spTree>
    <p:extLst>
      <p:ext uri="{BB962C8B-B14F-4D97-AF65-F5344CB8AC3E}">
        <p14:creationId xmlns:p14="http://schemas.microsoft.com/office/powerpoint/2010/main" val="2232387028"/>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Lst>
  <p:hf hdr="0" dt="0"/>
  <p:txStyles>
    <p:titleStyle>
      <a:lvl1pPr algn="ctr" defTabSz="457200" rtl="0" eaLnBrk="1" latinLnBrk="0" hangingPunct="1">
        <a:spcBef>
          <a:spcPct val="0"/>
        </a:spcBef>
        <a:buNone/>
        <a:defRPr sz="3600" kern="1200">
          <a:solidFill>
            <a:srgbClr val="002060"/>
          </a:solidFill>
          <a:latin typeface="Arial Black" panose="020B0A04020102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1" kern="1200" baseline="0">
          <a:solidFill>
            <a:schemeClr val="tx1">
              <a:lumMod val="75000"/>
              <a:lumOff val="25000"/>
            </a:schemeClr>
          </a:solidFill>
          <a:latin typeface="Calibri Light" panose="020F0302020204030204" pitchFamily="34" charset="0"/>
          <a:ea typeface="+mn-ea"/>
          <a:cs typeface="+mn-cs"/>
        </a:defRPr>
      </a:lvl1pPr>
      <a:lvl2pPr marL="742950" indent="-285750" algn="l" defTabSz="457200" rtl="0" eaLnBrk="1" latinLnBrk="0" hangingPunct="1">
        <a:spcBef>
          <a:spcPct val="20000"/>
        </a:spcBef>
        <a:buFont typeface="Arial"/>
        <a:buChar char="–"/>
        <a:defRPr sz="2800" kern="1200" baseline="0">
          <a:solidFill>
            <a:schemeClr val="tx1">
              <a:lumMod val="75000"/>
              <a:lumOff val="25000"/>
            </a:schemeClr>
          </a:solidFill>
          <a:latin typeface="Calibri Light" panose="020F0302020204030204" pitchFamily="34" charset="0"/>
          <a:ea typeface="+mn-ea"/>
          <a:cs typeface="+mn-cs"/>
        </a:defRPr>
      </a:lvl2pPr>
      <a:lvl3pPr marL="1143000" indent="-228600" algn="l" defTabSz="457200" rtl="0" eaLnBrk="1" latinLnBrk="0" hangingPunct="1">
        <a:spcBef>
          <a:spcPct val="20000"/>
        </a:spcBef>
        <a:buFont typeface="Arial"/>
        <a:buChar char="•"/>
        <a:defRPr sz="2400" kern="1200" baseline="0">
          <a:solidFill>
            <a:schemeClr val="tx1">
              <a:lumMod val="75000"/>
              <a:lumOff val="25000"/>
            </a:schemeClr>
          </a:solidFill>
          <a:latin typeface="Calibri Light" panose="020F0302020204030204" pitchFamily="34" charset="0"/>
          <a:ea typeface="+mn-ea"/>
          <a:cs typeface="+mn-cs"/>
        </a:defRPr>
      </a:lvl3pPr>
      <a:lvl4pPr marL="1600200" indent="-228600" algn="l" defTabSz="457200" rtl="0" eaLnBrk="1" latinLnBrk="0" hangingPunct="1">
        <a:spcBef>
          <a:spcPct val="20000"/>
        </a:spcBef>
        <a:buFont typeface="Arial"/>
        <a:buChar char="–"/>
        <a:defRPr sz="2000" kern="1200" baseline="0">
          <a:solidFill>
            <a:schemeClr val="tx1">
              <a:lumMod val="75000"/>
              <a:lumOff val="25000"/>
            </a:schemeClr>
          </a:solidFill>
          <a:latin typeface="Calibri Light" panose="020F0302020204030204" pitchFamily="34" charset="0"/>
          <a:ea typeface="+mn-ea"/>
          <a:cs typeface="+mn-cs"/>
        </a:defRPr>
      </a:lvl4pPr>
      <a:lvl5pPr marL="2057400" indent="-228600" algn="l" defTabSz="457200" rtl="0" eaLnBrk="1" latinLnBrk="0" hangingPunct="1">
        <a:spcBef>
          <a:spcPct val="20000"/>
        </a:spcBef>
        <a:buFont typeface="Arial"/>
        <a:buChar char="»"/>
        <a:defRPr sz="2000" kern="1200" baseline="0">
          <a:solidFill>
            <a:schemeClr val="tx1">
              <a:lumMod val="75000"/>
              <a:lumOff val="25000"/>
            </a:schemeClr>
          </a:solidFill>
          <a:latin typeface="Calibri Light" panose="020F0302020204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6.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77.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79.xml"/><Relationship Id="rId5" Type="http://schemas.openxmlformats.org/officeDocument/2006/relationships/hyperlink" Target="http://mdic.org/computer-modeling/virtual-patients/" TargetMode="External"/><Relationship Id="rId4" Type="http://schemas.openxmlformats.org/officeDocument/2006/relationships/image" Target="../media/image4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17.xml"/><Relationship Id="rId6" Type="http://schemas.openxmlformats.org/officeDocument/2006/relationships/image" Target="../media/image55.png"/><Relationship Id="rId5" Type="http://schemas.openxmlformats.org/officeDocument/2006/relationships/image" Target="../media/image54.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18.xm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3.xml"/></Relationships>
</file>

<file path=ppt/slides/_rels/slide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1"/>
          </p:nvPr>
        </p:nvSpPr>
        <p:spPr/>
        <p:txBody>
          <a:bodyPr>
            <a:normAutofit fontScale="62500" lnSpcReduction="20000"/>
          </a:bodyPr>
          <a:lstStyle/>
          <a:p>
            <a:r>
              <a:rPr lang="en-US" dirty="0"/>
              <a:t>The growth in size and complexity of medical device clinical trials is a well-documented burden to clinical research and the regulatory review of new medical technology.</a:t>
            </a:r>
          </a:p>
          <a:p>
            <a:endParaRPr lang="en-US" dirty="0"/>
          </a:p>
          <a:p>
            <a:r>
              <a:rPr lang="en-US" dirty="0"/>
              <a:t>The Medical Device Innovation Consortium (MDIC), a non-profit public-private partnership created to advance medical device regulatory science, has proposed a pathway to support industry and regulatory agencies in the transformation towards greater efficiency of clinical trials driven by innovation.</a:t>
            </a:r>
          </a:p>
          <a:p>
            <a:endParaRPr lang="en-US" dirty="0"/>
          </a:p>
          <a:p>
            <a:r>
              <a:rPr lang="en-US" dirty="0"/>
              <a:t>Leveraging FDA guidance for the use of Bayesian statistics in medical device clinical trials, MDIC has created a framework to augment clinical trial design with virtual patients. </a:t>
            </a:r>
          </a:p>
          <a:p>
            <a:endParaRPr lang="en-US" dirty="0"/>
          </a:p>
          <a:p>
            <a:r>
              <a:rPr lang="en-US" dirty="0"/>
              <a:t>The framework creates potential for smaller, shorter, and more cost-efficient clinical trials. Incorporation of prior knowledge in clinical trial design benefits patients by reducing burden: decreased study size and trial length while maintaining the same study endpoints.  </a:t>
            </a:r>
          </a:p>
          <a:p>
            <a:endParaRPr lang="en-US" dirty="0"/>
          </a:p>
          <a:p>
            <a:r>
              <a:rPr lang="en-US" dirty="0"/>
              <a:t>Shifting the culture to advanced practices that make clinical trials more efficient and more effective will reduce the costs of clinical trials and potentially shorten the time to bring innovative technologies to the patients who need them.</a:t>
            </a:r>
          </a:p>
        </p:txBody>
      </p:sp>
      <p:sp>
        <p:nvSpPr>
          <p:cNvPr id="4" name="Footer Placeholder 3"/>
          <p:cNvSpPr>
            <a:spLocks noGrp="1"/>
          </p:cNvSpPr>
          <p:nvPr>
            <p:ph type="ftr" sz="quarter" idx="12"/>
          </p:nvPr>
        </p:nvSpPr>
        <p:spPr/>
        <p:txBody>
          <a:bodyPr/>
          <a:lstStyle/>
          <a:p>
            <a:endParaRPr lang="en-US" dirty="0"/>
          </a:p>
        </p:txBody>
      </p:sp>
      <p:sp>
        <p:nvSpPr>
          <p:cNvPr id="6" name="Title 1"/>
          <p:cNvSpPr>
            <a:spLocks noGrp="1"/>
          </p:cNvSpPr>
          <p:nvPr>
            <p:ph type="title"/>
          </p:nvPr>
        </p:nvSpPr>
        <p:spPr>
          <a:xfrm>
            <a:off x="1066800" y="427038"/>
            <a:ext cx="7620000" cy="944562"/>
          </a:xfrm>
        </p:spPr>
        <p:txBody>
          <a:bodyPr>
            <a:noAutofit/>
          </a:bodyPr>
          <a:lstStyle/>
          <a:p>
            <a:r>
              <a:rPr lang="en-US" sz="2000" dirty="0"/>
              <a:t>Innovation in clinical trial design to reduce </a:t>
            </a:r>
            <a:r>
              <a:rPr lang="en-US" sz="2000"/>
              <a:t>trial size</a:t>
            </a:r>
            <a:endParaRPr lang="en-US" sz="2000" dirty="0"/>
          </a:p>
        </p:txBody>
      </p:sp>
    </p:spTree>
    <p:extLst>
      <p:ext uri="{BB962C8B-B14F-4D97-AF65-F5344CB8AC3E}">
        <p14:creationId xmlns:p14="http://schemas.microsoft.com/office/powerpoint/2010/main" val="68152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377535"/>
            <a:ext cx="9144000" cy="9445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Innovation in Clinical Trial Design:</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MDIC Methodology</a:t>
            </a:r>
          </a:p>
        </p:txBody>
      </p:sp>
      <p:graphicFrame>
        <p:nvGraphicFramePr>
          <p:cNvPr id="2" name="Diagram 1"/>
          <p:cNvGraphicFramePr/>
          <p:nvPr>
            <p:extLst/>
          </p:nvPr>
        </p:nvGraphicFramePr>
        <p:xfrm>
          <a:off x="647564" y="1700808"/>
          <a:ext cx="7848872"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8851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chemeClr val="tx2"/>
                </a:solidFill>
              </a:rPr>
              <a:t>Innovation in Clinical Trial Design:</a:t>
            </a:r>
            <a:br>
              <a:rPr lang="en-US" sz="2800" dirty="0">
                <a:solidFill>
                  <a:schemeClr val="tx2"/>
                </a:solidFill>
              </a:rPr>
            </a:br>
            <a:r>
              <a:rPr lang="en-US" sz="2800" dirty="0">
                <a:solidFill>
                  <a:schemeClr val="tx2"/>
                </a:solidFill>
              </a:rPr>
              <a:t>Historical Challenge with Bayesian Design</a:t>
            </a:r>
            <a:endParaRPr lang="en-US" sz="2800" dirty="0"/>
          </a:p>
        </p:txBody>
      </p:sp>
      <p:grpSp>
        <p:nvGrpSpPr>
          <p:cNvPr id="5" name="Group 4"/>
          <p:cNvGrpSpPr/>
          <p:nvPr/>
        </p:nvGrpSpPr>
        <p:grpSpPr>
          <a:xfrm>
            <a:off x="1066800" y="2924943"/>
            <a:ext cx="6659656" cy="3362313"/>
            <a:chOff x="3068945" y="3299592"/>
            <a:chExt cx="2922318" cy="1863417"/>
          </a:xfrm>
        </p:grpSpPr>
        <p:sp>
          <p:nvSpPr>
            <p:cNvPr id="6" name="TextBox 5"/>
            <p:cNvSpPr txBox="1"/>
            <p:nvPr/>
          </p:nvSpPr>
          <p:spPr>
            <a:xfrm>
              <a:off x="3282124" y="4847840"/>
              <a:ext cx="660679" cy="315169"/>
            </a:xfrm>
            <a:prstGeom prst="rect">
              <a:avLst/>
            </a:prstGeom>
            <a:noFill/>
          </p:spPr>
          <p:txBody>
            <a:bodyPr wrap="none" lIns="0" tIns="0" rIns="0" bIns="0" rtlCol="0" anchor="t" anchorCtr="0">
              <a:noAutofit/>
            </a:bodyPr>
            <a:lstStyle/>
            <a:p>
              <a:pPr marL="0" marR="0" lvl="0" indent="0" defTabSz="914400" eaLnBrk="1" fontAlgn="auto" latinLnBrk="0" hangingPunct="1">
                <a:lnSpc>
                  <a:spcPts val="1900"/>
                </a:lnSpc>
                <a:spcBef>
                  <a:spcPts val="0"/>
                </a:spcBef>
                <a:spcAft>
                  <a:spcPts val="0"/>
                </a:spcAft>
                <a:buClrTx/>
                <a:buSzTx/>
                <a:buFontTx/>
                <a:buNone/>
                <a:tabLst/>
                <a:defRPr/>
              </a:pPr>
              <a:r>
                <a:rPr kumimoji="0" lang="en-US" sz="2000" b="1" i="1" u="none" strike="noStrike" kern="0" cap="none" spc="0" normalizeH="0" baseline="0" noProof="0" dirty="0">
                  <a:ln>
                    <a:noFill/>
                  </a:ln>
                  <a:solidFill>
                    <a:schemeClr val="tx2"/>
                  </a:solidFill>
                  <a:effectLst/>
                  <a:uLnTx/>
                  <a:uFillTx/>
                  <a:cs typeface="Effra"/>
                </a:rPr>
                <a:t>Disagree</a:t>
              </a:r>
            </a:p>
          </p:txBody>
        </p:sp>
        <p:sp>
          <p:nvSpPr>
            <p:cNvPr id="7" name="TextBox 6"/>
            <p:cNvSpPr txBox="1"/>
            <p:nvPr/>
          </p:nvSpPr>
          <p:spPr>
            <a:xfrm>
              <a:off x="5167512" y="4793309"/>
              <a:ext cx="823751" cy="315169"/>
            </a:xfrm>
            <a:prstGeom prst="rect">
              <a:avLst/>
            </a:prstGeom>
            <a:noFill/>
          </p:spPr>
          <p:txBody>
            <a:bodyPr wrap="square" lIns="0" tIns="0" rIns="0" bIns="0" rtlCol="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chemeClr val="tx2"/>
                  </a:solidFill>
                  <a:effectLst/>
                  <a:uLnTx/>
                  <a:uFillTx/>
                  <a:cs typeface="Effra"/>
                </a:rPr>
                <a:t>Agree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chemeClr val="tx2"/>
                  </a:solidFill>
                  <a:effectLst/>
                  <a:uLnTx/>
                  <a:uFillTx/>
                  <a:cs typeface="Effra"/>
                </a:rPr>
                <a:t>(ideal state)</a:t>
              </a:r>
            </a:p>
          </p:txBody>
        </p: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2987" y="3506599"/>
              <a:ext cx="752801" cy="11938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68945" y="3506600"/>
              <a:ext cx="1087035" cy="1195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TextBox 10"/>
            <p:cNvSpPr txBox="1"/>
            <p:nvPr/>
          </p:nvSpPr>
          <p:spPr>
            <a:xfrm>
              <a:off x="3844385" y="3810414"/>
              <a:ext cx="914400" cy="285750"/>
            </a:xfrm>
            <a:prstGeom prst="rect">
              <a:avLst/>
            </a:prstGeom>
            <a:noFill/>
          </p:spPr>
          <p:txBody>
            <a:bodyPr wrap="none" lIns="0" tIns="0" rIns="0" bIns="0" rtlCol="0" anchor="t" anchorCtr="0">
              <a:noAutofit/>
            </a:bodyPr>
            <a:lstStyle/>
            <a:p>
              <a:pPr marL="0" marR="0" lvl="0" indent="0" defTabSz="914400" eaLnBrk="1" fontAlgn="auto" latinLnBrk="0" hangingPunct="1">
                <a:lnSpc>
                  <a:spcPts val="19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tx2"/>
                  </a:solidFill>
                  <a:effectLst/>
                  <a:uLnTx/>
                  <a:uFillTx/>
                  <a:cs typeface="Effra"/>
                </a:rPr>
                <a:t>Prior Data</a:t>
              </a:r>
            </a:p>
          </p:txBody>
        </p:sp>
        <p:sp>
          <p:nvSpPr>
            <p:cNvPr id="12" name="TextBox 11"/>
            <p:cNvSpPr txBox="1"/>
            <p:nvPr/>
          </p:nvSpPr>
          <p:spPr>
            <a:xfrm>
              <a:off x="3282124" y="3299592"/>
              <a:ext cx="914400" cy="285750"/>
            </a:xfrm>
            <a:prstGeom prst="rect">
              <a:avLst/>
            </a:prstGeom>
            <a:noFill/>
          </p:spPr>
          <p:txBody>
            <a:bodyPr wrap="none" lIns="0" tIns="0" rIns="0" bIns="0" rtlCol="0" anchor="t" anchorCtr="0">
              <a:noAutofit/>
            </a:bodyPr>
            <a:lstStyle/>
            <a:p>
              <a:pPr marL="0" marR="0" lvl="0" indent="0" defTabSz="914400" eaLnBrk="1" fontAlgn="auto" latinLnBrk="0" hangingPunct="1">
                <a:lnSpc>
                  <a:spcPts val="19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tx2"/>
                  </a:solidFill>
                  <a:effectLst/>
                  <a:uLnTx/>
                  <a:uFillTx/>
                  <a:cs typeface="Effra"/>
                </a:rPr>
                <a:t>Study Data</a:t>
              </a:r>
            </a:p>
          </p:txBody>
        </p:sp>
      </p:grpSp>
      <p:sp>
        <p:nvSpPr>
          <p:cNvPr id="22" name="Content Placeholder 5"/>
          <p:cNvSpPr txBox="1">
            <a:spLocks/>
          </p:cNvSpPr>
          <p:nvPr/>
        </p:nvSpPr>
        <p:spPr>
          <a:xfrm>
            <a:off x="1066800" y="1624663"/>
            <a:ext cx="7620000" cy="15383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7432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tx2"/>
                </a:solidFill>
                <a:effectLst/>
                <a:uLnTx/>
                <a:uFillTx/>
                <a:latin typeface="+mn-lt"/>
                <a:ea typeface="+mn-ea"/>
                <a:cs typeface="+mn-cs"/>
              </a:rPr>
              <a:t>How much influence is given to the prior data?</a:t>
            </a:r>
          </a:p>
          <a:p>
            <a:pPr marL="27432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tx2"/>
                </a:solidFill>
                <a:effectLst/>
                <a:uLnTx/>
                <a:uFillTx/>
                <a:latin typeface="+mn-lt"/>
                <a:ea typeface="+mn-ea"/>
                <a:cs typeface="+mn-cs"/>
              </a:rPr>
              <a:t>What if the clinical study data disagrees?</a:t>
            </a:r>
          </a:p>
        </p:txBody>
      </p:sp>
      <p:sp>
        <p:nvSpPr>
          <p:cNvPr id="79" name="Left-Right Arrow 78"/>
          <p:cNvSpPr/>
          <p:nvPr/>
        </p:nvSpPr>
        <p:spPr>
          <a:xfrm>
            <a:off x="2722768" y="5620177"/>
            <a:ext cx="3497204" cy="412242"/>
          </a:xfrm>
          <a:prstGeom prst="leftRightArrow">
            <a:avLst/>
          </a:prstGeom>
          <a:gradFill flip="none" rotWithShape="1">
            <a:gsLst>
              <a:gs pos="0">
                <a:srgbClr val="FF0000"/>
              </a:gs>
              <a:gs pos="100000">
                <a:srgbClr val="00B050"/>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tx2"/>
              </a:solidFill>
              <a:effectLst/>
              <a:uLnTx/>
              <a:uFillTx/>
            </a:endParaRPr>
          </a:p>
        </p:txBody>
      </p:sp>
    </p:spTree>
    <p:extLst>
      <p:ext uri="{BB962C8B-B14F-4D97-AF65-F5344CB8AC3E}">
        <p14:creationId xmlns:p14="http://schemas.microsoft.com/office/powerpoint/2010/main" val="3965310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nvPr>
        </p:nvGraphicFramePr>
        <p:xfrm>
          <a:off x="762000" y="1556792"/>
          <a:ext cx="7620000" cy="3200400"/>
        </p:xfrm>
        <a:graphic>
          <a:graphicData uri="http://schemas.openxmlformats.org/drawingml/2006/table">
            <a:tbl>
              <a:tblPr firstRow="1" bandRow="1">
                <a:tableStyleId>{F5AB1C69-6EDB-4FF4-983F-18BD219EF322}</a:tableStyleId>
              </a:tblPr>
              <a:tblGrid>
                <a:gridCol w="1649760">
                  <a:extLst>
                    <a:ext uri="{9D8B030D-6E8A-4147-A177-3AD203B41FA5}">
                      <a16:colId xmlns:a16="http://schemas.microsoft.com/office/drawing/2014/main" val="910843080"/>
                    </a:ext>
                  </a:extLst>
                </a:gridCol>
                <a:gridCol w="1944216">
                  <a:extLst>
                    <a:ext uri="{9D8B030D-6E8A-4147-A177-3AD203B41FA5}">
                      <a16:colId xmlns:a16="http://schemas.microsoft.com/office/drawing/2014/main" val="877842773"/>
                    </a:ext>
                  </a:extLst>
                </a:gridCol>
                <a:gridCol w="1440160">
                  <a:extLst>
                    <a:ext uri="{9D8B030D-6E8A-4147-A177-3AD203B41FA5}">
                      <a16:colId xmlns:a16="http://schemas.microsoft.com/office/drawing/2014/main" val="1183393832"/>
                    </a:ext>
                  </a:extLst>
                </a:gridCol>
                <a:gridCol w="1224136">
                  <a:extLst>
                    <a:ext uri="{9D8B030D-6E8A-4147-A177-3AD203B41FA5}">
                      <a16:colId xmlns:a16="http://schemas.microsoft.com/office/drawing/2014/main" val="3865096773"/>
                    </a:ext>
                  </a:extLst>
                </a:gridCol>
                <a:gridCol w="1361728">
                  <a:extLst>
                    <a:ext uri="{9D8B030D-6E8A-4147-A177-3AD203B41FA5}">
                      <a16:colId xmlns:a16="http://schemas.microsoft.com/office/drawing/2014/main" val="3843431767"/>
                    </a:ext>
                  </a:extLst>
                </a:gridCol>
              </a:tblGrid>
              <a:tr h="604867">
                <a:tc>
                  <a:txBody>
                    <a:bodyPr/>
                    <a:lstStyle/>
                    <a:p>
                      <a:r>
                        <a:rPr lang="en-US" dirty="0">
                          <a:solidFill>
                            <a:schemeClr val="bg1"/>
                          </a:solidFill>
                        </a:rPr>
                        <a:t>Therapeutic</a:t>
                      </a:r>
                      <a:endParaRPr lang="en-US" baseline="0" dirty="0">
                        <a:solidFill>
                          <a:schemeClr val="bg1"/>
                        </a:solidFill>
                      </a:endParaRPr>
                    </a:p>
                    <a:p>
                      <a:r>
                        <a:rPr lang="en-US" baseline="0" dirty="0">
                          <a:solidFill>
                            <a:schemeClr val="bg1"/>
                          </a:solidFill>
                        </a:rPr>
                        <a:t>Area</a:t>
                      </a:r>
                      <a:endParaRPr lang="en-US" dirty="0">
                        <a:solidFill>
                          <a:schemeClr val="bg1"/>
                        </a:solidFill>
                      </a:endParaRPr>
                    </a:p>
                  </a:txBody>
                  <a:tcPr anchor="ctr"/>
                </a:tc>
                <a:tc>
                  <a:txBody>
                    <a:bodyPr/>
                    <a:lstStyle/>
                    <a:p>
                      <a:r>
                        <a:rPr lang="en-US" dirty="0">
                          <a:solidFill>
                            <a:schemeClr val="bg1"/>
                          </a:solidFill>
                        </a:rPr>
                        <a:t>Study</a:t>
                      </a:r>
                      <a:r>
                        <a:rPr lang="en-US" baseline="0" dirty="0">
                          <a:solidFill>
                            <a:schemeClr val="bg1"/>
                          </a:solidFill>
                        </a:rPr>
                        <a:t> Type</a:t>
                      </a:r>
                      <a:endParaRPr lang="en-US" dirty="0">
                        <a:solidFill>
                          <a:schemeClr val="bg1"/>
                        </a:solidFill>
                      </a:endParaRPr>
                    </a:p>
                  </a:txBody>
                  <a:tcPr anchor="ctr"/>
                </a:tc>
                <a:tc>
                  <a:txBody>
                    <a:bodyPr/>
                    <a:lstStyle/>
                    <a:p>
                      <a:pPr algn="ctr"/>
                      <a:r>
                        <a:rPr lang="en-US" dirty="0">
                          <a:solidFill>
                            <a:schemeClr val="bg1"/>
                          </a:solidFill>
                        </a:rPr>
                        <a:t>Enrollment Total</a:t>
                      </a:r>
                      <a:r>
                        <a:rPr lang="en-US" baseline="0" dirty="0">
                          <a:solidFill>
                            <a:schemeClr val="bg1"/>
                          </a:solidFill>
                        </a:rPr>
                        <a:t> (N)</a:t>
                      </a:r>
                      <a:endParaRPr lang="en-US" dirty="0">
                        <a:solidFill>
                          <a:schemeClr val="bg1"/>
                        </a:solidFill>
                      </a:endParaRPr>
                    </a:p>
                  </a:txBody>
                  <a:tcPr anchor="ctr"/>
                </a:tc>
                <a:tc>
                  <a:txBody>
                    <a:bodyPr/>
                    <a:lstStyle/>
                    <a:p>
                      <a:pPr algn="ctr"/>
                      <a:r>
                        <a:rPr lang="en-US" dirty="0">
                          <a:solidFill>
                            <a:schemeClr val="bg1"/>
                          </a:solidFill>
                        </a:rPr>
                        <a:t>Virtual Patients</a:t>
                      </a:r>
                    </a:p>
                  </a:txBody>
                  <a:tcPr anchor="ctr"/>
                </a:tc>
                <a:tc>
                  <a:txBody>
                    <a:bodyPr/>
                    <a:lstStyle/>
                    <a:p>
                      <a:pPr algn="ctr"/>
                      <a:r>
                        <a:rPr lang="en-US" dirty="0">
                          <a:solidFill>
                            <a:schemeClr val="bg1"/>
                          </a:solidFill>
                        </a:rPr>
                        <a:t>Study Savings</a:t>
                      </a:r>
                    </a:p>
                  </a:txBody>
                  <a:tcPr anchor="ctr"/>
                </a:tc>
                <a:extLst>
                  <a:ext uri="{0D108BD9-81ED-4DB2-BD59-A6C34878D82A}">
                    <a16:rowId xmlns:a16="http://schemas.microsoft.com/office/drawing/2014/main" val="490796262"/>
                  </a:ext>
                </a:extLst>
              </a:tr>
              <a:tr h="604867">
                <a:tc>
                  <a:txBody>
                    <a:bodyPr/>
                    <a:lstStyle/>
                    <a:p>
                      <a:r>
                        <a:rPr lang="en-US" dirty="0">
                          <a:solidFill>
                            <a:schemeClr val="tx2"/>
                          </a:solidFill>
                        </a:rPr>
                        <a:t>Diagnostic</a:t>
                      </a:r>
                    </a:p>
                  </a:txBody>
                  <a:tcPr anchor="ctr"/>
                </a:tc>
                <a:tc>
                  <a:txBody>
                    <a:bodyPr/>
                    <a:lstStyle/>
                    <a:p>
                      <a:r>
                        <a:rPr lang="en-US" dirty="0">
                          <a:solidFill>
                            <a:schemeClr val="tx2"/>
                          </a:solidFill>
                        </a:rPr>
                        <a:t>Single-arm</a:t>
                      </a:r>
                    </a:p>
                    <a:p>
                      <a:r>
                        <a:rPr lang="en-US" dirty="0">
                          <a:solidFill>
                            <a:schemeClr val="tx2"/>
                          </a:solidFill>
                        </a:rPr>
                        <a:t>(vs.</a:t>
                      </a:r>
                      <a:r>
                        <a:rPr lang="en-US" baseline="0" dirty="0">
                          <a:solidFill>
                            <a:schemeClr val="tx2"/>
                          </a:solidFill>
                        </a:rPr>
                        <a:t> OPC)</a:t>
                      </a:r>
                      <a:endParaRPr lang="en-US" dirty="0">
                        <a:solidFill>
                          <a:schemeClr val="tx2"/>
                        </a:solidFill>
                      </a:endParaRPr>
                    </a:p>
                  </a:txBody>
                  <a:tcPr anchor="ctr"/>
                </a:tc>
                <a:tc>
                  <a:txBody>
                    <a:bodyPr/>
                    <a:lstStyle/>
                    <a:p>
                      <a:pPr algn="ctr"/>
                      <a:r>
                        <a:rPr lang="en-US" dirty="0">
                          <a:solidFill>
                            <a:schemeClr val="tx2"/>
                          </a:solidFill>
                        </a:rPr>
                        <a:t>150</a:t>
                      </a:r>
                    </a:p>
                  </a:txBody>
                  <a:tcPr anchor="ctr"/>
                </a:tc>
                <a:tc>
                  <a:txBody>
                    <a:bodyPr/>
                    <a:lstStyle/>
                    <a:p>
                      <a:pPr algn="ctr"/>
                      <a:r>
                        <a:rPr lang="en-US" dirty="0">
                          <a:solidFill>
                            <a:schemeClr val="tx2"/>
                          </a:solidFill>
                        </a:rPr>
                        <a:t>75</a:t>
                      </a:r>
                    </a:p>
                  </a:txBody>
                  <a:tcPr anchor="ctr"/>
                </a:tc>
                <a:tc>
                  <a:txBody>
                    <a:bodyPr/>
                    <a:lstStyle/>
                    <a:p>
                      <a:pPr algn="ctr"/>
                      <a:r>
                        <a:rPr lang="en-US" dirty="0">
                          <a:solidFill>
                            <a:schemeClr val="tx2"/>
                          </a:solidFill>
                        </a:rPr>
                        <a:t>50%</a:t>
                      </a:r>
                    </a:p>
                  </a:txBody>
                  <a:tcPr anchor="ctr"/>
                </a:tc>
                <a:extLst>
                  <a:ext uri="{0D108BD9-81ED-4DB2-BD59-A6C34878D82A}">
                    <a16:rowId xmlns:a16="http://schemas.microsoft.com/office/drawing/2014/main" val="3524561831"/>
                  </a:ext>
                </a:extLst>
              </a:tr>
              <a:tr h="604867">
                <a:tc>
                  <a:txBody>
                    <a:bodyPr/>
                    <a:lstStyle/>
                    <a:p>
                      <a:r>
                        <a:rPr lang="en-US" dirty="0">
                          <a:solidFill>
                            <a:schemeClr val="tx2"/>
                          </a:solidFill>
                        </a:rPr>
                        <a:t>Vascular</a:t>
                      </a:r>
                    </a:p>
                  </a:txBody>
                  <a:tcPr anchor="ctr"/>
                </a:tc>
                <a:tc>
                  <a:txBody>
                    <a:bodyPr/>
                    <a:lstStyle/>
                    <a:p>
                      <a:r>
                        <a:rPr lang="en-US" dirty="0">
                          <a:solidFill>
                            <a:schemeClr val="tx2"/>
                          </a:solidFill>
                        </a:rPr>
                        <a:t>Two-arm</a:t>
                      </a:r>
                    </a:p>
                    <a:p>
                      <a:r>
                        <a:rPr lang="en-US" dirty="0">
                          <a:solidFill>
                            <a:schemeClr val="tx2"/>
                          </a:solidFill>
                        </a:rPr>
                        <a:t>(Test &amp; Control*)</a:t>
                      </a:r>
                    </a:p>
                  </a:txBody>
                  <a:tcPr anchor="ctr"/>
                </a:tc>
                <a:tc>
                  <a:txBody>
                    <a:bodyPr/>
                    <a:lstStyle/>
                    <a:p>
                      <a:pPr algn="ctr"/>
                      <a:r>
                        <a:rPr lang="en-US" dirty="0">
                          <a:solidFill>
                            <a:schemeClr val="tx2"/>
                          </a:solidFill>
                        </a:rPr>
                        <a:t>*131</a:t>
                      </a:r>
                    </a:p>
                  </a:txBody>
                  <a:tcPr anchor="ctr"/>
                </a:tc>
                <a:tc>
                  <a:txBody>
                    <a:bodyPr/>
                    <a:lstStyle/>
                    <a:p>
                      <a:pPr algn="ctr"/>
                      <a:r>
                        <a:rPr lang="en-US" dirty="0">
                          <a:solidFill>
                            <a:schemeClr val="tx2"/>
                          </a:solidFill>
                        </a:rPr>
                        <a:t>*21</a:t>
                      </a:r>
                    </a:p>
                  </a:txBody>
                  <a:tcPr anchor="ctr"/>
                </a:tc>
                <a:tc>
                  <a:txBody>
                    <a:bodyPr/>
                    <a:lstStyle/>
                    <a:p>
                      <a:pPr algn="ctr"/>
                      <a:r>
                        <a:rPr lang="en-US" dirty="0">
                          <a:solidFill>
                            <a:schemeClr val="tx2"/>
                          </a:solidFill>
                        </a:rPr>
                        <a:t>*16%</a:t>
                      </a:r>
                    </a:p>
                  </a:txBody>
                  <a:tcPr anchor="ctr"/>
                </a:tc>
                <a:extLst>
                  <a:ext uri="{0D108BD9-81ED-4DB2-BD59-A6C34878D82A}">
                    <a16:rowId xmlns:a16="http://schemas.microsoft.com/office/drawing/2014/main" val="1384874667"/>
                  </a:ext>
                </a:extLst>
              </a:tr>
              <a:tr h="604867">
                <a:tc>
                  <a:txBody>
                    <a:bodyPr/>
                    <a:lstStyle/>
                    <a:p>
                      <a:r>
                        <a:rPr lang="en-US" dirty="0">
                          <a:solidFill>
                            <a:schemeClr val="tx2"/>
                          </a:solidFill>
                        </a:rPr>
                        <a:t>Orthopedic #1</a:t>
                      </a:r>
                    </a:p>
                  </a:txBody>
                  <a:tcPr anchor="ctr"/>
                </a:tc>
                <a:tc>
                  <a:txBody>
                    <a:bodyPr/>
                    <a:lstStyle/>
                    <a:p>
                      <a:r>
                        <a:rPr lang="en-US" dirty="0">
                          <a:solidFill>
                            <a:schemeClr val="tx2"/>
                          </a:solidFill>
                        </a:rPr>
                        <a:t>Single</a:t>
                      </a:r>
                      <a:r>
                        <a:rPr lang="en-US" baseline="0" dirty="0">
                          <a:solidFill>
                            <a:schemeClr val="tx2"/>
                          </a:solidFill>
                        </a:rPr>
                        <a:t>-arm</a:t>
                      </a:r>
                    </a:p>
                    <a:p>
                      <a:r>
                        <a:rPr lang="en-US" baseline="0" dirty="0">
                          <a:solidFill>
                            <a:schemeClr val="tx2"/>
                          </a:solidFill>
                        </a:rPr>
                        <a:t>(vs. OPC)</a:t>
                      </a:r>
                      <a:endParaRPr lang="en-US" dirty="0">
                        <a:solidFill>
                          <a:schemeClr val="tx2"/>
                        </a:solidFill>
                      </a:endParaRPr>
                    </a:p>
                  </a:txBody>
                  <a:tcPr anchor="ctr"/>
                </a:tc>
                <a:tc>
                  <a:txBody>
                    <a:bodyPr/>
                    <a:lstStyle/>
                    <a:p>
                      <a:pPr algn="ctr"/>
                      <a:r>
                        <a:rPr lang="en-US" dirty="0">
                          <a:solidFill>
                            <a:schemeClr val="tx2"/>
                          </a:solidFill>
                        </a:rPr>
                        <a:t>90</a:t>
                      </a:r>
                    </a:p>
                  </a:txBody>
                  <a:tcPr anchor="ctr"/>
                </a:tc>
                <a:tc>
                  <a:txBody>
                    <a:bodyPr/>
                    <a:lstStyle/>
                    <a:p>
                      <a:pPr algn="ctr"/>
                      <a:r>
                        <a:rPr lang="en-US" dirty="0">
                          <a:solidFill>
                            <a:schemeClr val="tx2"/>
                          </a:solidFill>
                        </a:rPr>
                        <a:t>32</a:t>
                      </a:r>
                    </a:p>
                  </a:txBody>
                  <a:tcPr anchor="ctr"/>
                </a:tc>
                <a:tc>
                  <a:txBody>
                    <a:bodyPr/>
                    <a:lstStyle/>
                    <a:p>
                      <a:pPr algn="ctr"/>
                      <a:r>
                        <a:rPr lang="en-US" dirty="0">
                          <a:solidFill>
                            <a:schemeClr val="tx2"/>
                          </a:solidFill>
                        </a:rPr>
                        <a:t>36%</a:t>
                      </a:r>
                    </a:p>
                  </a:txBody>
                  <a:tcPr anchor="ctr"/>
                </a:tc>
                <a:extLst>
                  <a:ext uri="{0D108BD9-81ED-4DB2-BD59-A6C34878D82A}">
                    <a16:rowId xmlns:a16="http://schemas.microsoft.com/office/drawing/2014/main" val="571677276"/>
                  </a:ext>
                </a:extLst>
              </a:tr>
              <a:tr h="604867">
                <a:tc>
                  <a:txBody>
                    <a:bodyPr/>
                    <a:lstStyle/>
                    <a:p>
                      <a:r>
                        <a:rPr lang="en-US" dirty="0">
                          <a:solidFill>
                            <a:schemeClr val="tx2"/>
                          </a:solidFill>
                        </a:rPr>
                        <a:t>Orthopedic #2</a:t>
                      </a:r>
                    </a:p>
                  </a:txBody>
                  <a:tcPr anchor="ctr"/>
                </a:tc>
                <a:tc>
                  <a:txBody>
                    <a:bodyPr/>
                    <a:lstStyle/>
                    <a:p>
                      <a:r>
                        <a:rPr lang="en-US" dirty="0">
                          <a:solidFill>
                            <a:schemeClr val="tx2"/>
                          </a:solidFill>
                        </a:rPr>
                        <a:t>Single</a:t>
                      </a:r>
                      <a:r>
                        <a:rPr lang="en-US" baseline="0" dirty="0">
                          <a:solidFill>
                            <a:schemeClr val="tx2"/>
                          </a:solidFill>
                        </a:rPr>
                        <a:t>-arm</a:t>
                      </a:r>
                    </a:p>
                    <a:p>
                      <a:r>
                        <a:rPr lang="en-US" baseline="0" dirty="0">
                          <a:solidFill>
                            <a:schemeClr val="tx2"/>
                          </a:solidFill>
                        </a:rPr>
                        <a:t>(vs. Historical)</a:t>
                      </a:r>
                      <a:endParaRPr lang="en-US" dirty="0">
                        <a:solidFill>
                          <a:schemeClr val="tx2"/>
                        </a:solidFill>
                      </a:endParaRPr>
                    </a:p>
                  </a:txBody>
                  <a:tcPr anchor="ctr"/>
                </a:tc>
                <a:tc>
                  <a:txBody>
                    <a:bodyPr/>
                    <a:lstStyle/>
                    <a:p>
                      <a:pPr algn="ctr"/>
                      <a:r>
                        <a:rPr lang="en-US" dirty="0">
                          <a:solidFill>
                            <a:schemeClr val="tx2"/>
                          </a:solidFill>
                        </a:rPr>
                        <a:t>306</a:t>
                      </a:r>
                    </a:p>
                  </a:txBody>
                  <a:tcPr anchor="ctr"/>
                </a:tc>
                <a:tc>
                  <a:txBody>
                    <a:bodyPr/>
                    <a:lstStyle/>
                    <a:p>
                      <a:pPr algn="ctr"/>
                      <a:r>
                        <a:rPr lang="en-US" dirty="0">
                          <a:solidFill>
                            <a:schemeClr val="tx2"/>
                          </a:solidFill>
                        </a:rPr>
                        <a:t>36</a:t>
                      </a:r>
                    </a:p>
                  </a:txBody>
                  <a:tcPr anchor="ctr"/>
                </a:tc>
                <a:tc>
                  <a:txBody>
                    <a:bodyPr/>
                    <a:lstStyle/>
                    <a:p>
                      <a:pPr algn="ctr"/>
                      <a:r>
                        <a:rPr lang="en-US" dirty="0">
                          <a:solidFill>
                            <a:schemeClr val="tx2"/>
                          </a:solidFill>
                        </a:rPr>
                        <a:t>12%</a:t>
                      </a:r>
                    </a:p>
                  </a:txBody>
                  <a:tcPr anchor="ctr"/>
                </a:tc>
                <a:extLst>
                  <a:ext uri="{0D108BD9-81ED-4DB2-BD59-A6C34878D82A}">
                    <a16:rowId xmlns:a16="http://schemas.microsoft.com/office/drawing/2014/main" val="3380593408"/>
                  </a:ext>
                </a:extLst>
              </a:tr>
            </a:tbl>
          </a:graphicData>
        </a:graphic>
      </p:graphicFrame>
      <p:sp>
        <p:nvSpPr>
          <p:cNvPr id="9" name="TextBox 8"/>
          <p:cNvSpPr txBox="1"/>
          <p:nvPr/>
        </p:nvSpPr>
        <p:spPr>
          <a:xfrm>
            <a:off x="762000" y="5036766"/>
            <a:ext cx="7620000"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tx2"/>
                </a:solidFill>
                <a:effectLst/>
                <a:uLnTx/>
                <a:uFillTx/>
              </a:rPr>
              <a:t>*Two-arm example was conducted using one Loss Function applied to both Control and Test arms.  </a:t>
            </a:r>
            <a:r>
              <a:rPr kumimoji="0" lang="en-US" sz="1000" b="0" i="0" u="sng" strike="noStrike" kern="0" cap="none" spc="0" normalizeH="0" baseline="0" noProof="0" dirty="0">
                <a:ln>
                  <a:noFill/>
                </a:ln>
                <a:solidFill>
                  <a:schemeClr val="tx2"/>
                </a:solidFill>
                <a:effectLst/>
                <a:uLnTx/>
                <a:uFillTx/>
              </a:rPr>
              <a:t>Opportunity</a:t>
            </a:r>
            <a:r>
              <a:rPr kumimoji="0" lang="en-US" sz="1000" b="0" i="0" u="none" strike="noStrike" kern="0" cap="none" spc="0" normalizeH="0" baseline="0" noProof="0" dirty="0">
                <a:ln>
                  <a:noFill/>
                </a:ln>
                <a:solidFill>
                  <a:schemeClr val="tx2"/>
                </a:solidFill>
                <a:effectLst/>
                <a:uLnTx/>
                <a:uFillTx/>
              </a:rPr>
              <a:t>: Use two distinct Loss Functions, one for each arm.  This Two-arm data is representative of only the Control arm (current best fit).  Loss Function development for the Test arm is in-progress. </a:t>
            </a:r>
          </a:p>
        </p:txBody>
      </p:sp>
      <p:sp>
        <p:nvSpPr>
          <p:cNvPr id="6" name="Title 1"/>
          <p:cNvSpPr txBox="1">
            <a:spLocks/>
          </p:cNvSpPr>
          <p:nvPr/>
        </p:nvSpPr>
        <p:spPr>
          <a:xfrm>
            <a:off x="0" y="377535"/>
            <a:ext cx="9144000" cy="9445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Innovation in Clinical Trial Design:</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Retrospective Project Results</a:t>
            </a:r>
          </a:p>
        </p:txBody>
      </p:sp>
    </p:spTree>
    <p:extLst>
      <p:ext uri="{BB962C8B-B14F-4D97-AF65-F5344CB8AC3E}">
        <p14:creationId xmlns:p14="http://schemas.microsoft.com/office/powerpoint/2010/main" val="1930775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57200" y="418011"/>
            <a:ext cx="8229600" cy="6439989"/>
          </a:xfrm>
        </p:spPr>
        <p:txBody>
          <a:bodyPr/>
          <a:lstStyle/>
          <a:p>
            <a:pPr marL="0" indent="0">
              <a:buNone/>
            </a:pPr>
            <a:r>
              <a:rPr lang="en-US" dirty="0"/>
              <a:t>Vision</a:t>
            </a:r>
          </a:p>
          <a:p>
            <a:pPr marL="0" indent="0">
              <a:buNone/>
            </a:pPr>
            <a:endParaRPr lang="en-US" dirty="0"/>
          </a:p>
          <a:p>
            <a:pPr marL="0" indent="0">
              <a:buNone/>
            </a:pPr>
            <a:endParaRPr lang="en-US" dirty="0"/>
          </a:p>
          <a:p>
            <a:pPr marL="0" indent="0">
              <a:buNone/>
            </a:pPr>
            <a:endParaRPr lang="en-US" dirty="0"/>
          </a:p>
          <a:p>
            <a:pPr marL="0" indent="0">
              <a:buNone/>
            </a:pPr>
            <a:endParaRPr lang="en-US" sz="1000" dirty="0"/>
          </a:p>
          <a:p>
            <a:pPr marL="0" indent="0">
              <a:buNone/>
            </a:pPr>
            <a:r>
              <a:rPr lang="en-US" dirty="0"/>
              <a:t>Remove Barriers*</a:t>
            </a:r>
          </a:p>
          <a:p>
            <a:pPr marL="0" indent="0">
              <a:buNone/>
            </a:pPr>
            <a:endParaRPr lang="en-US" dirty="0"/>
          </a:p>
          <a:p>
            <a:pPr marL="0" indent="0">
              <a:buNone/>
            </a:pPr>
            <a:endParaRPr lang="en-US" dirty="0"/>
          </a:p>
          <a:p>
            <a:pPr marL="0" indent="0">
              <a:buNone/>
            </a:pPr>
            <a:endParaRPr lang="en-US" dirty="0"/>
          </a:p>
          <a:p>
            <a:pPr marL="0" indent="0">
              <a:buNone/>
            </a:pPr>
            <a:endParaRPr lang="en-US" sz="1200" dirty="0"/>
          </a:p>
          <a:p>
            <a:pPr marL="0" indent="0">
              <a:buNone/>
            </a:pPr>
            <a:r>
              <a:rPr lang="en-US" dirty="0"/>
              <a:t>Opportunity*</a:t>
            </a:r>
          </a:p>
          <a:p>
            <a:pPr marL="0" indent="0">
              <a:buNone/>
            </a:pPr>
            <a:endParaRPr lang="en-US" dirty="0"/>
          </a:p>
        </p:txBody>
      </p:sp>
      <p:graphicFrame>
        <p:nvGraphicFramePr>
          <p:cNvPr id="8" name="Chart 1"/>
          <p:cNvGraphicFramePr>
            <a:graphicFrameLocks/>
          </p:cNvGraphicFramePr>
          <p:nvPr>
            <p:extLst/>
          </p:nvPr>
        </p:nvGraphicFramePr>
        <p:xfrm>
          <a:off x="4699519" y="335742"/>
          <a:ext cx="4051739" cy="1944414"/>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5833169" y="2198923"/>
            <a:ext cx="1739535" cy="307777"/>
          </a:xfrm>
          <a:prstGeom prst="rect">
            <a:avLst/>
          </a:prstGeom>
          <a:noFill/>
        </p:spPr>
        <p:txBody>
          <a:bodyPr wrap="square" rtlCol="0">
            <a:spAutoFit/>
          </a:bodyPr>
          <a:lstStyle/>
          <a:p>
            <a:pPr algn="ctr" fontAlgn="base">
              <a:spcBef>
                <a:spcPct val="0"/>
              </a:spcBef>
              <a:spcAft>
                <a:spcPct val="0"/>
              </a:spcAft>
            </a:pPr>
            <a:r>
              <a:rPr lang="en-US" sz="1400" dirty="0">
                <a:solidFill>
                  <a:srgbClr val="1F497D"/>
                </a:solidFill>
              </a:rPr>
              <a:t>Future of Evidence</a:t>
            </a:r>
          </a:p>
        </p:txBody>
      </p:sp>
      <p:sp>
        <p:nvSpPr>
          <p:cNvPr id="10" name="Rectangle 9"/>
          <p:cNvSpPr/>
          <p:nvPr/>
        </p:nvSpPr>
        <p:spPr>
          <a:xfrm>
            <a:off x="956442" y="744057"/>
            <a:ext cx="4572000" cy="1354217"/>
          </a:xfrm>
          <a:prstGeom prst="rect">
            <a:avLst/>
          </a:prstGeom>
        </p:spPr>
        <p:txBody>
          <a:bodyPr>
            <a:spAutoFit/>
          </a:bodyPr>
          <a:lstStyle/>
          <a:p>
            <a:pPr algn="ctr"/>
            <a:r>
              <a:rPr lang="en-US" sz="1600" b="1" dirty="0">
                <a:solidFill>
                  <a:srgbClr val="1F497D"/>
                </a:solidFill>
              </a:rPr>
              <a:t>Quick</a:t>
            </a:r>
            <a:r>
              <a:rPr lang="en-US" sz="1600" dirty="0">
                <a:solidFill>
                  <a:srgbClr val="1F497D"/>
                </a:solidFill>
              </a:rPr>
              <a:t> and </a:t>
            </a:r>
            <a:r>
              <a:rPr lang="en-US" sz="1600" b="1" dirty="0">
                <a:solidFill>
                  <a:srgbClr val="1F497D"/>
                </a:solidFill>
              </a:rPr>
              <a:t>Predictable</a:t>
            </a:r>
            <a:r>
              <a:rPr lang="en-US" sz="1600" dirty="0">
                <a:solidFill>
                  <a:srgbClr val="1F497D"/>
                </a:solidFill>
              </a:rPr>
              <a:t> </a:t>
            </a:r>
          </a:p>
          <a:p>
            <a:pPr algn="ctr"/>
            <a:r>
              <a:rPr lang="en-US" sz="1600" dirty="0">
                <a:solidFill>
                  <a:srgbClr val="1F497D"/>
                </a:solidFill>
              </a:rPr>
              <a:t>access for </a:t>
            </a:r>
            <a:r>
              <a:rPr lang="en-US" sz="1600" b="1" dirty="0">
                <a:solidFill>
                  <a:srgbClr val="1F497D"/>
                </a:solidFill>
              </a:rPr>
              <a:t>Patients</a:t>
            </a:r>
            <a:r>
              <a:rPr lang="en-US" sz="1600" dirty="0">
                <a:solidFill>
                  <a:srgbClr val="1F497D"/>
                </a:solidFill>
              </a:rPr>
              <a:t> to Innovative technologies </a:t>
            </a:r>
          </a:p>
          <a:p>
            <a:pPr algn="ctr"/>
            <a:r>
              <a:rPr lang="en-US" sz="1600" dirty="0">
                <a:solidFill>
                  <a:srgbClr val="1F497D"/>
                </a:solidFill>
              </a:rPr>
              <a:t>enabled by </a:t>
            </a:r>
          </a:p>
          <a:p>
            <a:pPr algn="ctr"/>
            <a:r>
              <a:rPr lang="en-US" sz="1600" dirty="0">
                <a:solidFill>
                  <a:srgbClr val="1F497D"/>
                </a:solidFill>
              </a:rPr>
              <a:t>Computation Modeling and Simulation </a:t>
            </a:r>
          </a:p>
          <a:p>
            <a:pPr algn="ctr"/>
            <a:r>
              <a:rPr lang="en-US" sz="1600" b="1" dirty="0">
                <a:solidFill>
                  <a:srgbClr val="1F497D"/>
                </a:solidFill>
              </a:rPr>
              <a:t>Evidence</a:t>
            </a:r>
            <a:r>
              <a:rPr lang="en-US" sz="1600" dirty="0">
                <a:solidFill>
                  <a:srgbClr val="1F497D"/>
                </a:solidFill>
              </a:rPr>
              <a:t> of safety and performance</a:t>
            </a:r>
          </a:p>
        </p:txBody>
      </p:sp>
      <p:graphicFrame>
        <p:nvGraphicFramePr>
          <p:cNvPr id="11" name="Chart 10"/>
          <p:cNvGraphicFramePr/>
          <p:nvPr>
            <p:extLst/>
          </p:nvPr>
        </p:nvGraphicFramePr>
        <p:xfrm>
          <a:off x="0" y="2833071"/>
          <a:ext cx="6096000" cy="1609868"/>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5060730" y="6642556"/>
            <a:ext cx="4083270" cy="215444"/>
          </a:xfrm>
          <a:prstGeom prst="rect">
            <a:avLst/>
          </a:prstGeom>
          <a:noFill/>
        </p:spPr>
        <p:txBody>
          <a:bodyPr wrap="square" rtlCol="0">
            <a:spAutoFit/>
          </a:bodyPr>
          <a:lstStyle/>
          <a:p>
            <a:pPr algn="r"/>
            <a:r>
              <a:rPr lang="en-US" sz="800" dirty="0">
                <a:solidFill>
                  <a:srgbClr val="717171"/>
                </a:solidFill>
              </a:rPr>
              <a:t>*Data adapted from MDIC Executives and Fellows meeting survey, May 2014</a:t>
            </a:r>
          </a:p>
        </p:txBody>
      </p:sp>
      <p:sp>
        <p:nvSpPr>
          <p:cNvPr id="14" name="TextBox 13"/>
          <p:cNvSpPr txBox="1"/>
          <p:nvPr/>
        </p:nvSpPr>
        <p:spPr>
          <a:xfrm>
            <a:off x="1876097" y="5255"/>
            <a:ext cx="2175641" cy="246221"/>
          </a:xfrm>
          <a:prstGeom prst="rect">
            <a:avLst/>
          </a:prstGeom>
          <a:noFill/>
        </p:spPr>
        <p:txBody>
          <a:bodyPr wrap="square" lIns="0" tIns="0" rIns="0" bIns="0" rtlCol="0" anchor="ctr">
            <a:spAutoFit/>
          </a:bodyPr>
          <a:lstStyle/>
          <a:p>
            <a:pPr algn="ctr"/>
            <a:r>
              <a:rPr lang="en-US" sz="1600" dirty="0">
                <a:solidFill>
                  <a:prstClr val="white"/>
                </a:solidFill>
              </a:rPr>
              <a:t>MDIC CM&amp;S Project</a:t>
            </a:r>
          </a:p>
        </p:txBody>
      </p:sp>
      <p:sp>
        <p:nvSpPr>
          <p:cNvPr id="16" name="Content Placeholder 9"/>
          <p:cNvSpPr txBox="1">
            <a:spLocks/>
          </p:cNvSpPr>
          <p:nvPr/>
        </p:nvSpPr>
        <p:spPr bwMode="auto">
          <a:xfrm>
            <a:off x="6165687" y="2931899"/>
            <a:ext cx="2921041" cy="1524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400" dirty="0"/>
              <a:t>Ways to remove barriers:</a:t>
            </a:r>
          </a:p>
          <a:p>
            <a:pPr>
              <a:spcBef>
                <a:spcPts val="0"/>
              </a:spcBef>
              <a:buFont typeface="Wingdings" panose="05000000000000000000" pitchFamily="2" charset="2"/>
              <a:buChar char=""/>
            </a:pPr>
            <a:r>
              <a:rPr lang="en-US" sz="1200" dirty="0"/>
              <a:t>Community of practice </a:t>
            </a:r>
          </a:p>
          <a:p>
            <a:pPr>
              <a:spcBef>
                <a:spcPts val="0"/>
              </a:spcBef>
              <a:buFont typeface="Wingdings" panose="05000000000000000000" pitchFamily="2" charset="2"/>
              <a:buChar char=""/>
            </a:pPr>
            <a:r>
              <a:rPr lang="en-US" sz="1200" dirty="0"/>
              <a:t>White papers </a:t>
            </a:r>
          </a:p>
          <a:p>
            <a:pPr>
              <a:spcBef>
                <a:spcPts val="0"/>
              </a:spcBef>
              <a:buFont typeface="Wingdings" panose="05000000000000000000" pitchFamily="2" charset="2"/>
              <a:buChar char=""/>
            </a:pPr>
            <a:r>
              <a:rPr lang="en-US" sz="1200" b="1" dirty="0">
                <a:solidFill>
                  <a:srgbClr val="FF0000"/>
                </a:solidFill>
              </a:rPr>
              <a:t>Mock submission</a:t>
            </a:r>
          </a:p>
          <a:p>
            <a:pPr>
              <a:spcBef>
                <a:spcPts val="0"/>
              </a:spcBef>
              <a:buFont typeface="Wingdings" panose="05000000000000000000" pitchFamily="2" charset="2"/>
              <a:buChar char=""/>
            </a:pPr>
            <a:r>
              <a:rPr lang="en-US" sz="1200" dirty="0"/>
              <a:t>Tool Creation</a:t>
            </a:r>
          </a:p>
          <a:p>
            <a:pPr>
              <a:spcBef>
                <a:spcPts val="0"/>
              </a:spcBef>
              <a:buFont typeface="Wingdings" panose="05000000000000000000" pitchFamily="2" charset="2"/>
              <a:buChar char="q"/>
            </a:pPr>
            <a:r>
              <a:rPr lang="en-US" sz="1200" dirty="0"/>
              <a:t>Tool Qualification (MDDT)</a:t>
            </a:r>
          </a:p>
          <a:p>
            <a:pPr>
              <a:spcBef>
                <a:spcPts val="0"/>
              </a:spcBef>
              <a:buFont typeface="Wingdings" panose="05000000000000000000" pitchFamily="2" charset="2"/>
              <a:buChar char="q"/>
            </a:pPr>
            <a:r>
              <a:rPr lang="en-US" sz="1200" dirty="0">
                <a:solidFill>
                  <a:schemeClr val="tx2"/>
                </a:solidFill>
              </a:rPr>
              <a:t>Drive tool adoption</a:t>
            </a:r>
          </a:p>
        </p:txBody>
      </p:sp>
      <p:sp>
        <p:nvSpPr>
          <p:cNvPr id="17" name="Content Placeholder 9"/>
          <p:cNvSpPr txBox="1">
            <a:spLocks/>
          </p:cNvSpPr>
          <p:nvPr/>
        </p:nvSpPr>
        <p:spPr bwMode="auto">
          <a:xfrm>
            <a:off x="2522515" y="4741188"/>
            <a:ext cx="4579850" cy="340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400" dirty="0"/>
              <a:t>Where is CM&amp;S used today in the total product lifecycle?</a:t>
            </a:r>
            <a:endParaRPr lang="en-US" sz="1200" dirty="0"/>
          </a:p>
        </p:txBody>
      </p:sp>
      <p:pic>
        <p:nvPicPr>
          <p:cNvPr id="4" name="Picture 3"/>
          <p:cNvPicPr>
            <a:picLocks noChangeAspect="1"/>
          </p:cNvPicPr>
          <p:nvPr/>
        </p:nvPicPr>
        <p:blipFill rotWithShape="1">
          <a:blip r:embed="rId4"/>
          <a:srcRect t="3647"/>
          <a:stretch/>
        </p:blipFill>
        <p:spPr>
          <a:xfrm>
            <a:off x="587049" y="4966447"/>
            <a:ext cx="7969903" cy="1724789"/>
          </a:xfrm>
          <a:prstGeom prst="rect">
            <a:avLst/>
          </a:prstGeom>
        </p:spPr>
      </p:pic>
    </p:spTree>
    <p:extLst>
      <p:ext uri="{BB962C8B-B14F-4D97-AF65-F5344CB8AC3E}">
        <p14:creationId xmlns:p14="http://schemas.microsoft.com/office/powerpoint/2010/main" val="617982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57200" y="418011"/>
            <a:ext cx="8318500" cy="6439989"/>
          </a:xfrm>
        </p:spPr>
        <p:txBody>
          <a:bodyPr/>
          <a:lstStyle/>
          <a:p>
            <a:r>
              <a:rPr lang="en-US" sz="1800" dirty="0"/>
              <a:t>Virtual Patient mock submission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sz="1200" dirty="0"/>
          </a:p>
          <a:p>
            <a:pPr marL="0" indent="0">
              <a:buNone/>
            </a:pPr>
            <a:endParaRPr lang="en-US" dirty="0"/>
          </a:p>
        </p:txBody>
      </p:sp>
      <p:sp>
        <p:nvSpPr>
          <p:cNvPr id="14" name="TextBox 13"/>
          <p:cNvSpPr txBox="1"/>
          <p:nvPr/>
        </p:nvSpPr>
        <p:spPr>
          <a:xfrm>
            <a:off x="1876097" y="5255"/>
            <a:ext cx="2175641" cy="246221"/>
          </a:xfrm>
          <a:prstGeom prst="rect">
            <a:avLst/>
          </a:prstGeom>
          <a:noFill/>
        </p:spPr>
        <p:txBody>
          <a:bodyPr wrap="square" lIns="0" tIns="0" rIns="0" bIns="0" rtlCol="0" anchor="ctr">
            <a:spAutoFit/>
          </a:bodyPr>
          <a:lstStyle/>
          <a:p>
            <a:pPr algn="ctr" eaLnBrk="1" fontAlgn="auto" hangingPunct="1">
              <a:spcBef>
                <a:spcPts val="0"/>
              </a:spcBef>
              <a:spcAft>
                <a:spcPts val="0"/>
              </a:spcAft>
            </a:pPr>
            <a:r>
              <a:rPr lang="en-US" sz="1600" dirty="0">
                <a:solidFill>
                  <a:prstClr val="white"/>
                </a:solidFill>
                <a:latin typeface="Arial"/>
              </a:rPr>
              <a:t>MDIC CM&amp;S Project</a:t>
            </a:r>
          </a:p>
        </p:txBody>
      </p:sp>
      <p:graphicFrame>
        <p:nvGraphicFramePr>
          <p:cNvPr id="34" name="Chart 1"/>
          <p:cNvGraphicFramePr>
            <a:graphicFrameLocks/>
          </p:cNvGraphicFramePr>
          <p:nvPr>
            <p:extLst/>
          </p:nvPr>
        </p:nvGraphicFramePr>
        <p:xfrm>
          <a:off x="650661" y="1761359"/>
          <a:ext cx="3711060" cy="2292459"/>
        </p:xfrm>
        <a:graphic>
          <a:graphicData uri="http://schemas.openxmlformats.org/drawingml/2006/chart">
            <c:chart xmlns:c="http://schemas.openxmlformats.org/drawingml/2006/chart" xmlns:r="http://schemas.openxmlformats.org/officeDocument/2006/relationships" r:id="rId3"/>
          </a:graphicData>
        </a:graphic>
      </p:graphicFrame>
      <p:sp>
        <p:nvSpPr>
          <p:cNvPr id="35" name="TextBox 34"/>
          <p:cNvSpPr txBox="1"/>
          <p:nvPr/>
        </p:nvSpPr>
        <p:spPr>
          <a:xfrm>
            <a:off x="3578700" y="1541592"/>
            <a:ext cx="2286000" cy="307777"/>
          </a:xfrm>
          <a:prstGeom prst="rect">
            <a:avLst/>
          </a:prstGeom>
          <a:noFill/>
        </p:spPr>
        <p:txBody>
          <a:bodyPr wrap="square" rtlCol="0">
            <a:spAutoFit/>
          </a:bodyPr>
          <a:lstStyle/>
          <a:p>
            <a:pPr eaLnBrk="1" hangingPunct="1"/>
            <a:r>
              <a:rPr lang="en-US" sz="1400" dirty="0">
                <a:solidFill>
                  <a:srgbClr val="1F497D"/>
                </a:solidFill>
                <a:latin typeface="Arial"/>
              </a:rPr>
              <a:t>Sources of Evidence</a:t>
            </a:r>
          </a:p>
        </p:txBody>
      </p:sp>
      <p:graphicFrame>
        <p:nvGraphicFramePr>
          <p:cNvPr id="36" name="Chart 1"/>
          <p:cNvGraphicFramePr>
            <a:graphicFrameLocks/>
          </p:cNvGraphicFramePr>
          <p:nvPr>
            <p:extLst/>
          </p:nvPr>
        </p:nvGraphicFramePr>
        <p:xfrm>
          <a:off x="4737010" y="1761359"/>
          <a:ext cx="3711060" cy="2292459"/>
        </p:xfrm>
        <a:graphic>
          <a:graphicData uri="http://schemas.openxmlformats.org/drawingml/2006/chart">
            <c:chart xmlns:c="http://schemas.openxmlformats.org/drawingml/2006/chart" xmlns:r="http://schemas.openxmlformats.org/officeDocument/2006/relationships" r:id="rId4"/>
          </a:graphicData>
        </a:graphic>
      </p:graphicFrame>
      <p:sp>
        <p:nvSpPr>
          <p:cNvPr id="37" name="Content Placeholder 4"/>
          <p:cNvSpPr txBox="1">
            <a:spLocks/>
          </p:cNvSpPr>
          <p:nvPr/>
        </p:nvSpPr>
        <p:spPr bwMode="auto">
          <a:xfrm>
            <a:off x="4940934" y="4324350"/>
            <a:ext cx="3968116"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a:t>Build on: </a:t>
            </a:r>
          </a:p>
          <a:p>
            <a:pPr marL="182562" lvl="1" indent="0">
              <a:spcBef>
                <a:spcPts val="0"/>
              </a:spcBef>
              <a:buFont typeface="Arial" panose="020B0604020202020204" pitchFamily="34" charset="0"/>
              <a:buNone/>
            </a:pPr>
            <a:r>
              <a:rPr lang="en-US" sz="1200" i="1" dirty="0"/>
              <a:t>FDA Document: Guidance for the Use of Bayesian Statistics in Medical Device Clinical Trials</a:t>
            </a:r>
          </a:p>
          <a:p>
            <a:r>
              <a:rPr lang="en-US" sz="1400" dirty="0"/>
              <a:t>Maintain clinical endpoints with reduced human evidence sample size </a:t>
            </a:r>
          </a:p>
          <a:p>
            <a:r>
              <a:rPr lang="en-US" sz="1400" dirty="0"/>
              <a:t>Virtual Patient = computer models, engineering data, predicate and OUS data</a:t>
            </a:r>
          </a:p>
        </p:txBody>
      </p:sp>
      <p:sp>
        <p:nvSpPr>
          <p:cNvPr id="39" name="Down Arrow 38"/>
          <p:cNvSpPr/>
          <p:nvPr/>
        </p:nvSpPr>
        <p:spPr bwMode="auto">
          <a:xfrm rot="16200000">
            <a:off x="4380990" y="2516510"/>
            <a:ext cx="470919" cy="648968"/>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2400">
              <a:solidFill>
                <a:srgbClr val="616265"/>
              </a:solidFill>
              <a:latin typeface="Arial"/>
            </a:endParaRPr>
          </a:p>
        </p:txBody>
      </p:sp>
      <p:graphicFrame>
        <p:nvGraphicFramePr>
          <p:cNvPr id="10" name="Chart 9"/>
          <p:cNvGraphicFramePr/>
          <p:nvPr>
            <p:extLst/>
          </p:nvPr>
        </p:nvGraphicFramePr>
        <p:xfrm>
          <a:off x="1048187" y="4298950"/>
          <a:ext cx="3568262" cy="2324100"/>
        </p:xfrm>
        <a:graphic>
          <a:graphicData uri="http://schemas.openxmlformats.org/drawingml/2006/chart">
            <c:chart xmlns:c="http://schemas.openxmlformats.org/drawingml/2006/chart" xmlns:r="http://schemas.openxmlformats.org/officeDocument/2006/relationships" r:id="rId5"/>
          </a:graphicData>
        </a:graphic>
      </p:graphicFrame>
      <p:cxnSp>
        <p:nvCxnSpPr>
          <p:cNvPr id="12" name="Straight Arrow Connector 11"/>
          <p:cNvCxnSpPr/>
          <p:nvPr/>
        </p:nvCxnSpPr>
        <p:spPr>
          <a:xfrm>
            <a:off x="1193800" y="6483350"/>
            <a:ext cx="3422649"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flipV="1">
            <a:off x="1193800" y="4260850"/>
            <a:ext cx="0" cy="222885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rot="16200000">
            <a:off x="211236" y="5106600"/>
            <a:ext cx="1419425" cy="276999"/>
          </a:xfrm>
          <a:prstGeom prst="rect">
            <a:avLst/>
          </a:prstGeom>
          <a:noFill/>
        </p:spPr>
        <p:txBody>
          <a:bodyPr wrap="square" rtlCol="0">
            <a:spAutoFit/>
          </a:bodyPr>
          <a:lstStyle/>
          <a:p>
            <a:pPr eaLnBrk="1" hangingPunct="1"/>
            <a:r>
              <a:rPr lang="en-US" sz="1200" dirty="0">
                <a:solidFill>
                  <a:srgbClr val="1F497D"/>
                </a:solidFill>
                <a:latin typeface="Arial"/>
              </a:rPr>
              <a:t>Clinical Evidence</a:t>
            </a:r>
          </a:p>
        </p:txBody>
      </p:sp>
      <p:sp>
        <p:nvSpPr>
          <p:cNvPr id="53" name="TextBox 52"/>
          <p:cNvSpPr txBox="1"/>
          <p:nvPr/>
        </p:nvSpPr>
        <p:spPr>
          <a:xfrm>
            <a:off x="2040222" y="6513737"/>
            <a:ext cx="1290386" cy="228925"/>
          </a:xfrm>
          <a:prstGeom prst="rect">
            <a:avLst/>
          </a:prstGeom>
          <a:noFill/>
        </p:spPr>
        <p:txBody>
          <a:bodyPr wrap="square" rtlCol="0">
            <a:spAutoFit/>
          </a:bodyPr>
          <a:lstStyle/>
          <a:p>
            <a:pPr eaLnBrk="1" hangingPunct="1"/>
            <a:r>
              <a:rPr lang="en-US" sz="1200" dirty="0">
                <a:solidFill>
                  <a:srgbClr val="1F497D"/>
                </a:solidFill>
                <a:latin typeface="Arial"/>
              </a:rPr>
              <a:t>Model Maturity</a:t>
            </a:r>
          </a:p>
        </p:txBody>
      </p:sp>
      <p:sp>
        <p:nvSpPr>
          <p:cNvPr id="54" name="TextBox 53"/>
          <p:cNvSpPr txBox="1"/>
          <p:nvPr/>
        </p:nvSpPr>
        <p:spPr>
          <a:xfrm>
            <a:off x="846379" y="6335937"/>
            <a:ext cx="452273" cy="276999"/>
          </a:xfrm>
          <a:prstGeom prst="rect">
            <a:avLst/>
          </a:prstGeom>
          <a:noFill/>
        </p:spPr>
        <p:txBody>
          <a:bodyPr wrap="square" rtlCol="0">
            <a:spAutoFit/>
          </a:bodyPr>
          <a:lstStyle/>
          <a:p>
            <a:pPr eaLnBrk="1" hangingPunct="1"/>
            <a:r>
              <a:rPr lang="en-US" sz="1200" dirty="0">
                <a:solidFill>
                  <a:srgbClr val="1F497D"/>
                </a:solidFill>
                <a:latin typeface="Arial"/>
              </a:rPr>
              <a:t>0%</a:t>
            </a:r>
          </a:p>
        </p:txBody>
      </p:sp>
      <p:sp>
        <p:nvSpPr>
          <p:cNvPr id="55" name="TextBox 54"/>
          <p:cNvSpPr txBox="1"/>
          <p:nvPr/>
        </p:nvSpPr>
        <p:spPr>
          <a:xfrm>
            <a:off x="679450" y="4256307"/>
            <a:ext cx="685799" cy="276999"/>
          </a:xfrm>
          <a:prstGeom prst="rect">
            <a:avLst/>
          </a:prstGeom>
          <a:noFill/>
        </p:spPr>
        <p:txBody>
          <a:bodyPr wrap="square" rtlCol="0">
            <a:spAutoFit/>
          </a:bodyPr>
          <a:lstStyle/>
          <a:p>
            <a:pPr eaLnBrk="1" hangingPunct="1"/>
            <a:r>
              <a:rPr lang="en-US" sz="1200" dirty="0">
                <a:solidFill>
                  <a:srgbClr val="1F497D"/>
                </a:solidFill>
                <a:latin typeface="Arial"/>
              </a:rPr>
              <a:t>100%</a:t>
            </a:r>
          </a:p>
        </p:txBody>
      </p:sp>
      <p:cxnSp>
        <p:nvCxnSpPr>
          <p:cNvPr id="56" name="Straight Arrow Connector 55"/>
          <p:cNvCxnSpPr/>
          <p:nvPr/>
        </p:nvCxnSpPr>
        <p:spPr>
          <a:xfrm>
            <a:off x="1193800" y="4432300"/>
            <a:ext cx="3422649" cy="0"/>
          </a:xfrm>
          <a:prstGeom prst="straightConnector1">
            <a:avLst/>
          </a:prstGeom>
          <a:ln>
            <a:solidFill>
              <a:schemeClr val="tx2"/>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7" name="Down Arrow 56"/>
          <p:cNvSpPr/>
          <p:nvPr/>
        </p:nvSpPr>
        <p:spPr bwMode="auto">
          <a:xfrm rot="18054047">
            <a:off x="2659187" y="3693839"/>
            <a:ext cx="470919" cy="3546475"/>
          </a:xfrm>
          <a:prstGeom prst="downArrow">
            <a:avLst/>
          </a:prstGeom>
          <a:solidFill>
            <a:schemeClr val="accent1"/>
          </a:solidFill>
          <a:ln w="9525" cap="flat" cmpd="sng" algn="ctr">
            <a:noFill/>
            <a:prstDash val="solid"/>
            <a:round/>
            <a:headEnd type="none" w="med" len="med"/>
            <a:tailEnd type="none" w="med" len="med"/>
          </a:ln>
          <a:effectLst/>
        </p:spPr>
        <p:txBody>
          <a:bodyPr vert="vert" wrap="square" lIns="0" tIns="182880" rIns="0" bIns="0" numCol="1" rtlCol="0" anchor="ctr" anchorCtr="0" compatLnSpc="1">
            <a:prstTxWarp prst="textNoShape">
              <a:avLst/>
            </a:prstTxWarp>
          </a:bodyPr>
          <a:lstStyle/>
          <a:p>
            <a:r>
              <a:rPr lang="en-US" sz="1200" dirty="0">
                <a:solidFill>
                  <a:prstClr val="white"/>
                </a:solidFill>
                <a:latin typeface="Arial"/>
              </a:rPr>
              <a:t>Fewer patients, less cost in clinical trials</a:t>
            </a:r>
          </a:p>
        </p:txBody>
      </p:sp>
    </p:spTree>
    <p:extLst>
      <p:ext uri="{BB962C8B-B14F-4D97-AF65-F5344CB8AC3E}">
        <p14:creationId xmlns:p14="http://schemas.microsoft.com/office/powerpoint/2010/main" val="1957645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937" y="390101"/>
            <a:ext cx="6927273" cy="609820"/>
          </a:xfrm>
        </p:spPr>
        <p:txBody>
          <a:bodyPr/>
          <a:lstStyle/>
          <a:p>
            <a:r>
              <a:rPr lang="en-US" dirty="0"/>
              <a:t>Mock Submission Process</a:t>
            </a:r>
          </a:p>
        </p:txBody>
      </p:sp>
      <p:sp>
        <p:nvSpPr>
          <p:cNvPr id="3" name="Content Placeholder 2"/>
          <p:cNvSpPr>
            <a:spLocks noGrp="1"/>
          </p:cNvSpPr>
          <p:nvPr>
            <p:ph sz="quarter" idx="11"/>
          </p:nvPr>
        </p:nvSpPr>
        <p:spPr>
          <a:xfrm>
            <a:off x="435937" y="4082139"/>
            <a:ext cx="8229600" cy="2518311"/>
          </a:xfrm>
        </p:spPr>
        <p:txBody>
          <a:bodyPr>
            <a:normAutofit/>
          </a:bodyPr>
          <a:lstStyle/>
          <a:p>
            <a:pPr lvl="0"/>
            <a:r>
              <a:rPr lang="en-US" sz="1600" dirty="0"/>
              <a:t>Inspired by 2010 Protein-Based Multiplex Assays: Mock </a:t>
            </a:r>
            <a:r>
              <a:rPr lang="en-US" sz="1600" dirty="0" err="1"/>
              <a:t>Presubmissions</a:t>
            </a:r>
            <a:r>
              <a:rPr lang="en-US" sz="1600" dirty="0"/>
              <a:t> to the US Food and Drug Administration</a:t>
            </a:r>
            <a:r>
              <a:rPr lang="en-US" sz="1600" baseline="30000" dirty="0"/>
              <a:t>1</a:t>
            </a:r>
          </a:p>
          <a:p>
            <a:r>
              <a:rPr lang="en-US" sz="1600" dirty="0"/>
              <a:t>The mock submission is a learning process demonstrating how to implement the statistical framework for Virtual Patients</a:t>
            </a:r>
          </a:p>
          <a:p>
            <a:r>
              <a:rPr lang="en-US" sz="1600" dirty="0"/>
              <a:t>Vehicle for creating innovation in regulatory science</a:t>
            </a:r>
          </a:p>
          <a:p>
            <a:r>
              <a:rPr lang="en-US" sz="1600" dirty="0"/>
              <a:t>Fosters a collaborative approach to developing methods for improving efficiency in establishing the safety and effectiveness of new medical devices</a:t>
            </a:r>
          </a:p>
          <a:p>
            <a:r>
              <a:rPr lang="en-US" sz="1600" dirty="0"/>
              <a:t>Benefits the broader ecosystem through publications</a:t>
            </a:r>
          </a:p>
        </p:txBody>
      </p:sp>
      <p:cxnSp>
        <p:nvCxnSpPr>
          <p:cNvPr id="47" name="Straight Arrow Connector 46"/>
          <p:cNvCxnSpPr/>
          <p:nvPr/>
        </p:nvCxnSpPr>
        <p:spPr>
          <a:xfrm>
            <a:off x="345282" y="2396714"/>
            <a:ext cx="7622334" cy="0"/>
          </a:xfrm>
          <a:prstGeom prst="straightConnector1">
            <a:avLst/>
          </a:prstGeom>
          <a:ln w="38100" cap="sq">
            <a:solidFill>
              <a:schemeClr val="tx1"/>
            </a:solidFill>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0" y="2615981"/>
            <a:ext cx="690565" cy="515885"/>
          </a:xfrm>
          <a:prstGeom prst="rect">
            <a:avLst/>
          </a:prstGeom>
          <a:noFill/>
        </p:spPr>
        <p:txBody>
          <a:bodyPr wrap="none" lIns="0" tIns="0" rIns="0" bIns="0" rtlCol="0" anchor="ctr" anchorCtr="0">
            <a:noAutofit/>
          </a:bodyPr>
          <a:lstStyle/>
          <a:p>
            <a:pPr algn="ctr"/>
            <a:r>
              <a:rPr lang="en-US" dirty="0">
                <a:cs typeface="Effra"/>
              </a:rPr>
              <a:t>2014</a:t>
            </a:r>
          </a:p>
        </p:txBody>
      </p:sp>
      <p:sp>
        <p:nvSpPr>
          <p:cNvPr id="49" name="TextBox 48"/>
          <p:cNvSpPr txBox="1"/>
          <p:nvPr/>
        </p:nvSpPr>
        <p:spPr>
          <a:xfrm>
            <a:off x="2953266" y="2615981"/>
            <a:ext cx="690565" cy="515885"/>
          </a:xfrm>
          <a:prstGeom prst="rect">
            <a:avLst/>
          </a:prstGeom>
          <a:noFill/>
        </p:spPr>
        <p:txBody>
          <a:bodyPr wrap="none" lIns="0" tIns="0" rIns="0" bIns="0" rtlCol="0" anchor="ctr" anchorCtr="0">
            <a:noAutofit/>
          </a:bodyPr>
          <a:lstStyle/>
          <a:p>
            <a:pPr algn="ctr"/>
            <a:r>
              <a:rPr lang="en-US" dirty="0">
                <a:cs typeface="Effra"/>
              </a:rPr>
              <a:t>2015</a:t>
            </a:r>
          </a:p>
        </p:txBody>
      </p:sp>
      <p:sp>
        <p:nvSpPr>
          <p:cNvPr id="50" name="TextBox 49"/>
          <p:cNvSpPr txBox="1"/>
          <p:nvPr/>
        </p:nvSpPr>
        <p:spPr>
          <a:xfrm>
            <a:off x="5919593" y="2615981"/>
            <a:ext cx="690565" cy="515885"/>
          </a:xfrm>
          <a:prstGeom prst="rect">
            <a:avLst/>
          </a:prstGeom>
          <a:noFill/>
        </p:spPr>
        <p:txBody>
          <a:bodyPr wrap="none" lIns="0" tIns="0" rIns="0" bIns="0" rtlCol="0" anchor="ctr" anchorCtr="0">
            <a:noAutofit/>
          </a:bodyPr>
          <a:lstStyle/>
          <a:p>
            <a:pPr algn="ctr"/>
            <a:r>
              <a:rPr lang="en-US" dirty="0">
                <a:cs typeface="Effra"/>
              </a:rPr>
              <a:t>2016</a:t>
            </a:r>
          </a:p>
        </p:txBody>
      </p:sp>
      <p:cxnSp>
        <p:nvCxnSpPr>
          <p:cNvPr id="51" name="Straight Connector 50"/>
          <p:cNvCxnSpPr/>
          <p:nvPr/>
        </p:nvCxnSpPr>
        <p:spPr>
          <a:xfrm flipH="1">
            <a:off x="345282" y="2246248"/>
            <a:ext cx="1" cy="300933"/>
          </a:xfrm>
          <a:prstGeom prst="line">
            <a:avLst/>
          </a:prstGeom>
          <a:ln w="381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3296915" y="2246248"/>
            <a:ext cx="1" cy="300933"/>
          </a:xfrm>
          <a:prstGeom prst="line">
            <a:avLst/>
          </a:prstGeom>
          <a:ln w="381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6264874" y="2246248"/>
            <a:ext cx="1" cy="300933"/>
          </a:xfrm>
          <a:prstGeom prst="line">
            <a:avLst/>
          </a:prstGeom>
          <a:ln w="38100" cap="sq">
            <a:solidFill>
              <a:schemeClr val="tx1"/>
            </a:solidFill>
            <a:round/>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504826" y="1564483"/>
            <a:ext cx="1306926" cy="515885"/>
          </a:xfrm>
          <a:prstGeom prst="rect">
            <a:avLst/>
          </a:prstGeom>
          <a:noFill/>
        </p:spPr>
        <p:txBody>
          <a:bodyPr wrap="square" lIns="0" tIns="0" rIns="0" bIns="0" rtlCol="0" anchor="ctr" anchorCtr="0">
            <a:noAutofit/>
          </a:bodyPr>
          <a:lstStyle/>
          <a:p>
            <a:pPr algn="ctr"/>
            <a:r>
              <a:rPr lang="en-US" sz="1100" dirty="0">
                <a:cs typeface="Effra"/>
              </a:rPr>
              <a:t>MDIC Computational modeling and simulation working group formed</a:t>
            </a:r>
          </a:p>
        </p:txBody>
      </p:sp>
      <p:sp>
        <p:nvSpPr>
          <p:cNvPr id="55" name="TextBox 54"/>
          <p:cNvSpPr txBox="1"/>
          <p:nvPr/>
        </p:nvSpPr>
        <p:spPr>
          <a:xfrm>
            <a:off x="1924945" y="1730362"/>
            <a:ext cx="1150583" cy="515885"/>
          </a:xfrm>
          <a:prstGeom prst="rect">
            <a:avLst/>
          </a:prstGeom>
          <a:noFill/>
        </p:spPr>
        <p:txBody>
          <a:bodyPr wrap="square" lIns="0" tIns="0" rIns="0" bIns="0" rtlCol="0" anchor="ctr" anchorCtr="0">
            <a:noAutofit/>
          </a:bodyPr>
          <a:lstStyle/>
          <a:p>
            <a:pPr algn="ctr"/>
            <a:r>
              <a:rPr lang="en-US" sz="1100" dirty="0">
                <a:cs typeface="Effra"/>
              </a:rPr>
              <a:t>Mock submission  team identified</a:t>
            </a:r>
          </a:p>
        </p:txBody>
      </p:sp>
      <p:sp>
        <p:nvSpPr>
          <p:cNvPr id="56" name="TextBox 55"/>
          <p:cNvSpPr txBox="1"/>
          <p:nvPr/>
        </p:nvSpPr>
        <p:spPr>
          <a:xfrm>
            <a:off x="3948300" y="1611036"/>
            <a:ext cx="1280728" cy="515885"/>
          </a:xfrm>
          <a:prstGeom prst="rect">
            <a:avLst/>
          </a:prstGeom>
          <a:noFill/>
        </p:spPr>
        <p:txBody>
          <a:bodyPr wrap="square" lIns="0" tIns="0" rIns="0" bIns="0" rtlCol="0" anchor="ctr" anchorCtr="0">
            <a:noAutofit/>
          </a:bodyPr>
          <a:lstStyle/>
          <a:p>
            <a:pPr algn="ctr"/>
            <a:r>
              <a:rPr lang="en-US" sz="1100" dirty="0">
                <a:cs typeface="Effra"/>
              </a:rPr>
              <a:t>Mock submission informational meeting at FDA</a:t>
            </a:r>
          </a:p>
        </p:txBody>
      </p:sp>
      <p:sp>
        <p:nvSpPr>
          <p:cNvPr id="57" name="TextBox 56"/>
          <p:cNvSpPr txBox="1"/>
          <p:nvPr/>
        </p:nvSpPr>
        <p:spPr>
          <a:xfrm>
            <a:off x="5253659" y="1611036"/>
            <a:ext cx="1442825" cy="515885"/>
          </a:xfrm>
          <a:prstGeom prst="rect">
            <a:avLst/>
          </a:prstGeom>
          <a:noFill/>
        </p:spPr>
        <p:txBody>
          <a:bodyPr wrap="square" lIns="0" tIns="0" rIns="0" bIns="0" rtlCol="0" anchor="ctr" anchorCtr="0">
            <a:noAutofit/>
          </a:bodyPr>
          <a:lstStyle/>
          <a:p>
            <a:pPr algn="ctr"/>
            <a:r>
              <a:rPr lang="en-US" sz="1100" dirty="0">
                <a:cs typeface="Effra"/>
              </a:rPr>
              <a:t>2</a:t>
            </a:r>
            <a:r>
              <a:rPr lang="en-US" sz="1100" baseline="30000" dirty="0">
                <a:cs typeface="Effra"/>
              </a:rPr>
              <a:t>nd</a:t>
            </a:r>
            <a:r>
              <a:rPr lang="en-US" sz="1100" dirty="0">
                <a:cs typeface="Effra"/>
              </a:rPr>
              <a:t> Mock submission meeting (engineering model) at FDA</a:t>
            </a:r>
          </a:p>
        </p:txBody>
      </p:sp>
      <p:sp>
        <p:nvSpPr>
          <p:cNvPr id="58" name="TextBox 57"/>
          <p:cNvSpPr txBox="1"/>
          <p:nvPr/>
        </p:nvSpPr>
        <p:spPr>
          <a:xfrm>
            <a:off x="6746697" y="1638635"/>
            <a:ext cx="1480443" cy="515885"/>
          </a:xfrm>
          <a:prstGeom prst="rect">
            <a:avLst/>
          </a:prstGeom>
          <a:noFill/>
        </p:spPr>
        <p:txBody>
          <a:bodyPr wrap="square" lIns="0" tIns="0" rIns="0" bIns="0" rtlCol="0" anchor="ctr" anchorCtr="0">
            <a:noAutofit/>
          </a:bodyPr>
          <a:lstStyle/>
          <a:p>
            <a:pPr algn="ctr"/>
            <a:r>
              <a:rPr lang="en-US" sz="1100" dirty="0">
                <a:cs typeface="Effra"/>
              </a:rPr>
              <a:t>3</a:t>
            </a:r>
            <a:r>
              <a:rPr lang="en-US" sz="1100" baseline="30000" dirty="0">
                <a:cs typeface="Effra"/>
              </a:rPr>
              <a:t>rd</a:t>
            </a:r>
            <a:r>
              <a:rPr lang="en-US" sz="1100" dirty="0">
                <a:cs typeface="Effra"/>
              </a:rPr>
              <a:t> Mock submission meeting (clinical study)</a:t>
            </a:r>
          </a:p>
        </p:txBody>
      </p:sp>
      <p:cxnSp>
        <p:nvCxnSpPr>
          <p:cNvPr id="59" name="Straight Connector 58"/>
          <p:cNvCxnSpPr/>
          <p:nvPr/>
        </p:nvCxnSpPr>
        <p:spPr>
          <a:xfrm>
            <a:off x="1158289" y="2227199"/>
            <a:ext cx="0" cy="150466"/>
          </a:xfrm>
          <a:prstGeom prst="line">
            <a:avLst/>
          </a:prstGeom>
          <a:ln w="127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2485543" y="2246248"/>
            <a:ext cx="0" cy="150466"/>
          </a:xfrm>
          <a:prstGeom prst="line">
            <a:avLst/>
          </a:prstGeom>
          <a:ln w="127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4769089" y="2246248"/>
            <a:ext cx="0" cy="150466"/>
          </a:xfrm>
          <a:prstGeom prst="line">
            <a:avLst/>
          </a:prstGeom>
          <a:ln w="127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6042983" y="2246248"/>
            <a:ext cx="0" cy="150466"/>
          </a:xfrm>
          <a:prstGeom prst="line">
            <a:avLst/>
          </a:prstGeom>
          <a:ln w="12700" cap="sq">
            <a:solidFill>
              <a:schemeClr val="tx1"/>
            </a:solidFill>
            <a:round/>
          </a:ln>
          <a:effectLst/>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7278569" y="2720042"/>
            <a:ext cx="829805" cy="240665"/>
          </a:xfrm>
          <a:prstGeom prst="rect">
            <a:avLst/>
          </a:prstGeom>
          <a:noFill/>
        </p:spPr>
        <p:txBody>
          <a:bodyPr wrap="square" lIns="0" tIns="0" rIns="0" bIns="0" rtlCol="0" anchor="ctr" anchorCtr="0">
            <a:noAutofit/>
          </a:bodyPr>
          <a:lstStyle/>
          <a:p>
            <a:pPr algn="ctr"/>
            <a:r>
              <a:rPr lang="en-US" sz="1100" dirty="0">
                <a:cs typeface="Effra"/>
              </a:rPr>
              <a:t>Today</a:t>
            </a:r>
          </a:p>
        </p:txBody>
      </p:sp>
      <p:cxnSp>
        <p:nvCxnSpPr>
          <p:cNvPr id="23" name="Straight Connector 22"/>
          <p:cNvCxnSpPr/>
          <p:nvPr/>
        </p:nvCxnSpPr>
        <p:spPr>
          <a:xfrm>
            <a:off x="7256475" y="2227197"/>
            <a:ext cx="0" cy="150466"/>
          </a:xfrm>
          <a:prstGeom prst="line">
            <a:avLst/>
          </a:prstGeom>
          <a:ln w="12700" cap="sq">
            <a:solidFill>
              <a:schemeClr val="tx1"/>
            </a:solidFill>
            <a:round/>
          </a:ln>
          <a:effectLst/>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flipV="1">
            <a:off x="7715250" y="2411499"/>
            <a:ext cx="0" cy="331032"/>
          </a:xfrm>
          <a:prstGeom prst="straightConnector1">
            <a:avLst/>
          </a:prstGeom>
          <a:ln w="15875">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008006" y="2294685"/>
            <a:ext cx="1214918" cy="515885"/>
          </a:xfrm>
          <a:prstGeom prst="rect">
            <a:avLst/>
          </a:prstGeom>
          <a:noFill/>
        </p:spPr>
        <p:txBody>
          <a:bodyPr wrap="square" lIns="0" tIns="0" rIns="0" bIns="0" rtlCol="0" anchor="ctr" anchorCtr="0">
            <a:noAutofit/>
          </a:bodyPr>
          <a:lstStyle/>
          <a:p>
            <a:pPr algn="ctr"/>
            <a:r>
              <a:rPr lang="en-US" sz="1100" dirty="0">
                <a:cs typeface="Effra"/>
              </a:rPr>
              <a:t>FDA workshop (future)</a:t>
            </a:r>
          </a:p>
        </p:txBody>
      </p:sp>
      <p:sp>
        <p:nvSpPr>
          <p:cNvPr id="27" name="Title 1"/>
          <p:cNvSpPr txBox="1">
            <a:spLocks/>
          </p:cNvSpPr>
          <p:nvPr/>
        </p:nvSpPr>
        <p:spPr>
          <a:xfrm>
            <a:off x="353784" y="3240101"/>
            <a:ext cx="7620000" cy="769680"/>
          </a:xfrm>
          <a:prstGeom prst="rect">
            <a:avLst/>
          </a:prstGeom>
          <a:ln>
            <a:solidFill>
              <a:schemeClr val="tx2"/>
            </a:solidFill>
          </a:ln>
        </p:spPr>
        <p:txBody>
          <a:bodyPr vert="horz" lIns="91440" tIns="45720" rIns="91440" bIns="45720" numCol="2" spcCol="18288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500" b="0" dirty="0">
                <a:solidFill>
                  <a:schemeClr val="tx2"/>
                </a:solidFill>
              </a:rPr>
              <a:t>Sponsor Team:</a:t>
            </a:r>
          </a:p>
          <a:p>
            <a:pPr marL="182880" algn="l"/>
            <a:r>
              <a:rPr lang="en-US" sz="1300" b="0" dirty="0">
                <a:solidFill>
                  <a:schemeClr val="tx2"/>
                </a:solidFill>
              </a:rPr>
              <a:t>Includes MDIC members from  industry, service providers and FDA</a:t>
            </a:r>
          </a:p>
          <a:p>
            <a:pPr algn="l"/>
            <a:r>
              <a:rPr lang="en-US" sz="1500" b="0" dirty="0">
                <a:solidFill>
                  <a:schemeClr val="tx2"/>
                </a:solidFill>
              </a:rPr>
              <a:t>Review Team:</a:t>
            </a:r>
          </a:p>
          <a:p>
            <a:pPr marL="182880" algn="l"/>
            <a:r>
              <a:rPr lang="en-US" sz="1300" b="0" dirty="0">
                <a:solidFill>
                  <a:schemeClr val="tx2"/>
                </a:solidFill>
              </a:rPr>
              <a:t>Only FDA , reviewers are distinct from FDA sponsor team</a:t>
            </a:r>
          </a:p>
        </p:txBody>
      </p:sp>
    </p:spTree>
    <p:extLst>
      <p:ext uri="{BB962C8B-B14F-4D97-AF65-F5344CB8AC3E}">
        <p14:creationId xmlns:p14="http://schemas.microsoft.com/office/powerpoint/2010/main" val="363280858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1066800" y="427038"/>
            <a:ext cx="6496318" cy="944562"/>
          </a:xfrm>
        </p:spPr>
        <p:txBody>
          <a:bodyPr>
            <a:noAutofit/>
          </a:bodyPr>
          <a:lstStyle/>
          <a:p>
            <a:pPr algn="l"/>
            <a:r>
              <a:rPr lang="en-US" sz="3200" dirty="0">
                <a:solidFill>
                  <a:schemeClr val="tx2"/>
                </a:solidFill>
              </a:rPr>
              <a:t>Virtual Patient Example: </a:t>
            </a:r>
            <a:br>
              <a:rPr lang="en-US" sz="3200" dirty="0">
                <a:solidFill>
                  <a:schemeClr val="tx2"/>
                </a:solidFill>
              </a:rPr>
            </a:br>
            <a:r>
              <a:rPr lang="en-US" sz="3200" dirty="0">
                <a:solidFill>
                  <a:schemeClr val="tx2"/>
                </a:solidFill>
              </a:rPr>
              <a:t>Lead Fracture Prediction</a:t>
            </a:r>
          </a:p>
        </p:txBody>
      </p:sp>
      <p:sp>
        <p:nvSpPr>
          <p:cNvPr id="3" name="Content Placeholder 2"/>
          <p:cNvSpPr>
            <a:spLocks noGrp="1"/>
          </p:cNvSpPr>
          <p:nvPr>
            <p:ph sz="quarter" idx="4294967295"/>
          </p:nvPr>
        </p:nvSpPr>
        <p:spPr>
          <a:xfrm>
            <a:off x="572270" y="1600200"/>
            <a:ext cx="7642815" cy="3992563"/>
          </a:xfrm>
        </p:spPr>
        <p:txBody>
          <a:bodyPr/>
          <a:lstStyle/>
          <a:p>
            <a:r>
              <a:rPr lang="en-US" dirty="0"/>
              <a:t>ICD lead pacing coil fracture </a:t>
            </a:r>
          </a:p>
          <a:p>
            <a:r>
              <a:rPr lang="en-US" dirty="0"/>
              <a:t>Many applicable models, lead fracture is a good example</a:t>
            </a:r>
          </a:p>
        </p:txBody>
      </p:sp>
      <p:sp>
        <p:nvSpPr>
          <p:cNvPr id="7" name="Oval 6"/>
          <p:cNvSpPr/>
          <p:nvPr/>
        </p:nvSpPr>
        <p:spPr>
          <a:xfrm>
            <a:off x="1931988" y="3917950"/>
            <a:ext cx="749300" cy="7493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8" name="Oval 7"/>
          <p:cNvSpPr/>
          <p:nvPr/>
        </p:nvSpPr>
        <p:spPr>
          <a:xfrm>
            <a:off x="3792538" y="3979862"/>
            <a:ext cx="749300" cy="7493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428" t="32229" r="25804" b="16984"/>
          <a:stretch/>
        </p:blipFill>
        <p:spPr bwMode="auto">
          <a:xfrm>
            <a:off x="5212850" y="2746104"/>
            <a:ext cx="2563726" cy="32168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36512" y="6575235"/>
            <a:ext cx="5903912" cy="276999"/>
          </a:xfrm>
          <a:prstGeom prst="rect">
            <a:avLst/>
          </a:prstGeom>
          <a:noFill/>
        </p:spPr>
        <p:txBody>
          <a:bodyPr wrap="square" rtlCol="0">
            <a:spAutoFit/>
          </a:bodyPr>
          <a:lstStyle/>
          <a:p>
            <a:pPr fontAlgn="base">
              <a:spcBef>
                <a:spcPct val="0"/>
              </a:spcBef>
              <a:spcAft>
                <a:spcPct val="0"/>
              </a:spcAft>
            </a:pPr>
            <a:r>
              <a:rPr lang="en-US" sz="1200" dirty="0">
                <a:solidFill>
                  <a:srgbClr val="616265"/>
                </a:solidFill>
              </a:rPr>
              <a:t>Haddad, Himes, Campbell, </a:t>
            </a:r>
            <a:r>
              <a:rPr lang="en-US" sz="1200" i="1" dirty="0">
                <a:solidFill>
                  <a:srgbClr val="616265"/>
                </a:solidFill>
              </a:rPr>
              <a:t>Reliability Engineering and System Safety</a:t>
            </a:r>
            <a:r>
              <a:rPr lang="en-US" sz="1200" dirty="0">
                <a:solidFill>
                  <a:srgbClr val="616265"/>
                </a:solidFill>
              </a:rPr>
              <a:t>, 123 (2014)</a:t>
            </a:r>
          </a:p>
        </p:txBody>
      </p:sp>
      <p:pic>
        <p:nvPicPr>
          <p:cNvPr id="11" name="Picture 2" descr="Anatomy_Zones01"/>
          <p:cNvPicPr>
            <a:picLocks noChangeAspect="1" noChangeArrowheads="1"/>
          </p:cNvPicPr>
          <p:nvPr/>
        </p:nvPicPr>
        <p:blipFill rotWithShape="1">
          <a:blip r:embed="rId4" cstate="print">
            <a:clrChange>
              <a:clrFrom>
                <a:srgbClr val="000000"/>
              </a:clrFrom>
              <a:clrTo>
                <a:srgbClr val="000000">
                  <a:alpha val="0"/>
                </a:srgbClr>
              </a:clrTo>
            </a:clrChange>
            <a:extLst>
              <a:ext uri="{28A0092B-C50C-407E-A947-70E740481C1C}">
                <a14:useLocalDpi xmlns:a14="http://schemas.microsoft.com/office/drawing/2010/main" val="0"/>
              </a:ext>
            </a:extLst>
          </a:blip>
          <a:srcRect l="25812" t="25116"/>
          <a:stretch/>
        </p:blipFill>
        <p:spPr bwMode="auto">
          <a:xfrm>
            <a:off x="572271" y="2955700"/>
            <a:ext cx="3700962" cy="27976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0080" y="5962919"/>
            <a:ext cx="5898332" cy="646331"/>
          </a:xfrm>
          <a:prstGeom prst="rect">
            <a:avLst/>
          </a:prstGeom>
          <a:noFill/>
        </p:spPr>
        <p:txBody>
          <a:bodyPr wrap="square" rtlCol="0">
            <a:spAutoFit/>
          </a:bodyPr>
          <a:lstStyle/>
          <a:p>
            <a:r>
              <a:rPr lang="en-US" dirty="0">
                <a:hlinkClick r:id="rId5"/>
              </a:rPr>
              <a:t>http://mdic.org/computer-modeling/virtual-patients/</a:t>
            </a:r>
            <a:endParaRPr lang="en-US" dirty="0"/>
          </a:p>
          <a:p>
            <a:endParaRPr lang="en-US" dirty="0"/>
          </a:p>
        </p:txBody>
      </p:sp>
    </p:spTree>
    <p:extLst>
      <p:ext uri="{BB962C8B-B14F-4D97-AF65-F5344CB8AC3E}">
        <p14:creationId xmlns:p14="http://schemas.microsoft.com/office/powerpoint/2010/main" val="1340411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Virtual Patient Statistical Framework Journal Publication, due out next quarter</a:t>
            </a:r>
          </a:p>
        </p:txBody>
      </p:sp>
      <p:sp>
        <p:nvSpPr>
          <p:cNvPr id="3" name="Content Placeholder 2"/>
          <p:cNvSpPr>
            <a:spLocks noGrp="1"/>
          </p:cNvSpPr>
          <p:nvPr>
            <p:ph sz="quarter" idx="11"/>
          </p:nvPr>
        </p:nvSpPr>
        <p:spPr/>
        <p:txBody>
          <a:bodyPr numCol="1"/>
          <a:lstStyle/>
          <a:p>
            <a:pPr marL="0" indent="0">
              <a:buNone/>
            </a:pPr>
            <a:r>
              <a:rPr lang="en-US" sz="2000" i="1" dirty="0"/>
              <a:t>Journal of Biopharmaceutical Statistics (in final review)</a:t>
            </a:r>
          </a:p>
          <a:p>
            <a:pPr marL="0" indent="0">
              <a:buNone/>
            </a:pPr>
            <a:r>
              <a:rPr lang="en-US" sz="2000" b="1" dirty="0"/>
              <a:t>Incorporation of stochastic engineering models as prior information in Bayesian medical device trials</a:t>
            </a:r>
          </a:p>
        </p:txBody>
      </p:sp>
      <p:sp>
        <p:nvSpPr>
          <p:cNvPr id="4" name="Footer Placeholder 3"/>
          <p:cNvSpPr>
            <a:spLocks noGrp="1"/>
          </p:cNvSpPr>
          <p:nvPr>
            <p:ph type="ftr" sz="quarter" idx="12"/>
          </p:nvPr>
        </p:nvSpPr>
        <p:spPr/>
        <p:txBody>
          <a:bodyPr/>
          <a:lstStyle/>
          <a:p>
            <a:pPr>
              <a:defRPr/>
            </a:pPr>
            <a:endParaRPr lang="en-US"/>
          </a:p>
        </p:txBody>
      </p:sp>
      <p:sp>
        <p:nvSpPr>
          <p:cNvPr id="6" name="Content Placeholder 2"/>
          <p:cNvSpPr txBox="1">
            <a:spLocks/>
          </p:cNvSpPr>
          <p:nvPr/>
        </p:nvSpPr>
        <p:spPr bwMode="auto">
          <a:xfrm>
            <a:off x="536122" y="2766361"/>
            <a:ext cx="8229600" cy="30890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3" anchor="t" anchorCtr="0" compatLnSpc="1">
            <a:prstTxWarp prst="textNoShape">
              <a:avLst/>
            </a:prstTxWarp>
          </a:bodyPr>
          <a:lstStyle>
            <a:lvl1pPr marL="182563" indent="-182563" algn="l" rtl="0" eaLnBrk="0" fontAlgn="base" hangingPunct="0">
              <a:spcBef>
                <a:spcPts val="600"/>
              </a:spcBef>
              <a:spcAft>
                <a:spcPct val="0"/>
              </a:spcAft>
              <a:buFont typeface="Arial" panose="020B0604020202020204" pitchFamily="34" charset="0"/>
              <a:buChar char="•"/>
              <a:defRPr sz="2400" kern="1200">
                <a:solidFill>
                  <a:srgbClr val="1F497D"/>
                </a:solidFill>
                <a:latin typeface="Arial" panose="020B0604020202020204" pitchFamily="34" charset="0"/>
                <a:ea typeface="+mn-ea"/>
                <a:cs typeface="Arial" panose="020B0604020202020204" pitchFamily="34" charset="0"/>
              </a:defRPr>
            </a:lvl1pPr>
            <a:lvl2pPr marL="365125" indent="-182563" algn="l" rtl="0" eaLnBrk="0" fontAlgn="base" hangingPunct="0">
              <a:spcBef>
                <a:spcPts val="600"/>
              </a:spcBef>
              <a:spcAft>
                <a:spcPct val="0"/>
              </a:spcAft>
              <a:buFont typeface="Arial" panose="020B0604020202020204" pitchFamily="34" charset="0"/>
              <a:buChar char="−"/>
              <a:defRPr sz="2000" kern="1200">
                <a:solidFill>
                  <a:srgbClr val="1F497D"/>
                </a:solidFill>
                <a:latin typeface="Arial" panose="020B0604020202020204" pitchFamily="34" charset="0"/>
                <a:ea typeface="+mn-ea"/>
                <a:cs typeface="Arial" panose="020B0604020202020204" pitchFamily="34" charset="0"/>
              </a:defRPr>
            </a:lvl2pPr>
            <a:lvl3pPr marL="547688"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3pPr>
            <a:lvl4pPr marL="73025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4pPr>
            <a:lvl5pPr marL="914400" indent="-182563" algn="l" rtl="0" eaLnBrk="0" fontAlgn="base" hangingPunct="0">
              <a:spcBef>
                <a:spcPts val="600"/>
              </a:spcBef>
              <a:spcAft>
                <a:spcPct val="0"/>
              </a:spcAft>
              <a:buFont typeface="Arial" panose="020B0604020202020204" pitchFamily="34" charset="0"/>
              <a:buChar char="•"/>
              <a:defRPr kern="1200">
                <a:solidFill>
                  <a:srgbClr val="1F497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000" b="1" dirty="0"/>
              <a:t>Membership of Medical Device Innovation Consortium Clinical Trials Powered by Bench and</a:t>
            </a:r>
          </a:p>
          <a:p>
            <a:pPr>
              <a:spcBef>
                <a:spcPts val="0"/>
              </a:spcBef>
            </a:pPr>
            <a:r>
              <a:rPr lang="en-US" sz="1000" b="1" dirty="0"/>
              <a:t>Simulation Working group</a:t>
            </a:r>
          </a:p>
          <a:p>
            <a:pPr>
              <a:spcBef>
                <a:spcPts val="0"/>
              </a:spcBef>
            </a:pPr>
            <a:r>
              <a:rPr lang="en-US" sz="1000" dirty="0"/>
              <a:t>Marc Horner, ANSYS</a:t>
            </a:r>
          </a:p>
          <a:p>
            <a:pPr>
              <a:spcBef>
                <a:spcPts val="0"/>
              </a:spcBef>
            </a:pPr>
            <a:r>
              <a:rPr lang="en-US" sz="1000" dirty="0"/>
              <a:t>Anita </a:t>
            </a:r>
            <a:r>
              <a:rPr lang="en-US" sz="1000" dirty="0" err="1"/>
              <a:t>Bestlemeyer</a:t>
            </a:r>
            <a:r>
              <a:rPr lang="en-US" sz="1000" dirty="0"/>
              <a:t>, BD</a:t>
            </a:r>
          </a:p>
          <a:p>
            <a:pPr>
              <a:spcBef>
                <a:spcPts val="0"/>
              </a:spcBef>
            </a:pPr>
            <a:r>
              <a:rPr lang="en-US" sz="1000" dirty="0"/>
              <a:t>Valentin Parvu, BD</a:t>
            </a:r>
          </a:p>
          <a:p>
            <a:pPr>
              <a:spcBef>
                <a:spcPts val="0"/>
              </a:spcBef>
            </a:pPr>
            <a:r>
              <a:rPr lang="en-US" sz="1000" dirty="0"/>
              <a:t>Dan Cooke, Boston Scientific</a:t>
            </a:r>
          </a:p>
          <a:p>
            <a:pPr>
              <a:spcBef>
                <a:spcPts val="0"/>
              </a:spcBef>
            </a:pPr>
            <a:r>
              <a:rPr lang="en-US" sz="1000" dirty="0"/>
              <a:t>Ken </a:t>
            </a:r>
            <a:r>
              <a:rPr lang="en-US" sz="1000" dirty="0" err="1"/>
              <a:t>Merdan</a:t>
            </a:r>
            <a:r>
              <a:rPr lang="en-US" sz="1000" dirty="0"/>
              <a:t>, Boston Scientific</a:t>
            </a:r>
          </a:p>
          <a:p>
            <a:pPr>
              <a:spcBef>
                <a:spcPts val="0"/>
              </a:spcBef>
            </a:pPr>
            <a:r>
              <a:rPr lang="en-US" sz="1000" dirty="0"/>
              <a:t>Randy </a:t>
            </a:r>
            <a:r>
              <a:rPr lang="en-US" sz="1000" dirty="0" err="1"/>
              <a:t>Schiestl</a:t>
            </a:r>
            <a:r>
              <a:rPr lang="en-US" sz="1000" dirty="0"/>
              <a:t>, Boston Scientific</a:t>
            </a:r>
          </a:p>
          <a:p>
            <a:pPr>
              <a:spcBef>
                <a:spcPts val="0"/>
              </a:spcBef>
            </a:pPr>
            <a:r>
              <a:rPr lang="en-US" sz="1000" dirty="0"/>
              <a:t>Kristian Debus, CD-</a:t>
            </a:r>
            <a:r>
              <a:rPr lang="en-US" sz="1000" dirty="0" err="1"/>
              <a:t>adapco</a:t>
            </a:r>
            <a:endParaRPr lang="en-US" sz="1000" dirty="0"/>
          </a:p>
          <a:p>
            <a:pPr>
              <a:spcBef>
                <a:spcPts val="0"/>
              </a:spcBef>
            </a:pPr>
            <a:r>
              <a:rPr lang="en-US" sz="1000" dirty="0"/>
              <a:t>Bill Wheeler, CD-</a:t>
            </a:r>
            <a:r>
              <a:rPr lang="en-US" sz="1000" dirty="0" err="1"/>
              <a:t>adapco</a:t>
            </a:r>
            <a:endParaRPr lang="en-US" sz="1000" dirty="0"/>
          </a:p>
          <a:p>
            <a:pPr>
              <a:spcBef>
                <a:spcPts val="0"/>
              </a:spcBef>
            </a:pPr>
            <a:r>
              <a:rPr lang="en-US" sz="1000" dirty="0" err="1"/>
              <a:t>Sumesh</a:t>
            </a:r>
            <a:r>
              <a:rPr lang="en-US" sz="1000" dirty="0"/>
              <a:t> </a:t>
            </a:r>
            <a:r>
              <a:rPr lang="en-US" sz="1000" dirty="0" err="1"/>
              <a:t>Zingde</a:t>
            </a:r>
            <a:r>
              <a:rPr lang="en-US" sz="1000" dirty="0"/>
              <a:t>, </a:t>
            </a:r>
            <a:r>
              <a:rPr lang="en-US" sz="1000" dirty="0" err="1"/>
              <a:t>Conformis</a:t>
            </a:r>
            <a:endParaRPr lang="en-US" sz="1000" dirty="0"/>
          </a:p>
          <a:p>
            <a:pPr>
              <a:spcBef>
                <a:spcPts val="0"/>
              </a:spcBef>
            </a:pPr>
            <a:r>
              <a:rPr lang="en-US" sz="1000" dirty="0"/>
              <a:t>Jeffrey Dunne, Covidien</a:t>
            </a:r>
          </a:p>
          <a:p>
            <a:pPr>
              <a:spcBef>
                <a:spcPts val="0"/>
              </a:spcBef>
            </a:pPr>
            <a:r>
              <a:rPr lang="en-US" sz="1000" dirty="0"/>
              <a:t>Susan </a:t>
            </a:r>
            <a:r>
              <a:rPr lang="en-US" sz="1000" dirty="0" err="1"/>
              <a:t>Roweton</a:t>
            </a:r>
            <a:r>
              <a:rPr lang="en-US" sz="1000" dirty="0"/>
              <a:t>, Covidien</a:t>
            </a:r>
          </a:p>
          <a:p>
            <a:pPr>
              <a:spcBef>
                <a:spcPts val="0"/>
              </a:spcBef>
            </a:pPr>
            <a:r>
              <a:rPr lang="en-US" sz="1000" dirty="0"/>
              <a:t>Frederic </a:t>
            </a:r>
            <a:r>
              <a:rPr lang="en-US" sz="1000" dirty="0" err="1"/>
              <a:t>Turquier</a:t>
            </a:r>
            <a:r>
              <a:rPr lang="en-US" sz="1000" dirty="0"/>
              <a:t>, Covidien</a:t>
            </a:r>
          </a:p>
          <a:p>
            <a:pPr>
              <a:spcBef>
                <a:spcPts val="0"/>
              </a:spcBef>
            </a:pPr>
            <a:r>
              <a:rPr lang="en-US" sz="1000" dirty="0" err="1"/>
              <a:t>Shivkumar</a:t>
            </a:r>
            <a:r>
              <a:rPr lang="en-US" sz="1000" dirty="0"/>
              <a:t> </a:t>
            </a:r>
            <a:r>
              <a:rPr lang="en-US" sz="1000" dirty="0" err="1"/>
              <a:t>Sabesan</a:t>
            </a:r>
            <a:r>
              <a:rPr lang="en-US" sz="1000" dirty="0"/>
              <a:t>, </a:t>
            </a:r>
            <a:r>
              <a:rPr lang="en-US" sz="1000" dirty="0" err="1"/>
              <a:t>Cyberonics</a:t>
            </a:r>
            <a:endParaRPr lang="en-US" sz="1000" dirty="0"/>
          </a:p>
          <a:p>
            <a:pPr>
              <a:spcBef>
                <a:spcPts val="0"/>
              </a:spcBef>
            </a:pPr>
            <a:r>
              <a:rPr lang="en-US" sz="1000" dirty="0"/>
              <a:t>Scott Stubbs, </a:t>
            </a:r>
            <a:r>
              <a:rPr lang="en-US" sz="1000" dirty="0" err="1"/>
              <a:t>Cyberonics</a:t>
            </a:r>
            <a:endParaRPr lang="en-US" sz="1000" dirty="0"/>
          </a:p>
          <a:p>
            <a:pPr>
              <a:spcBef>
                <a:spcPts val="0"/>
              </a:spcBef>
            </a:pPr>
            <a:r>
              <a:rPr lang="en-US" sz="1000" dirty="0"/>
              <a:t>Tom </a:t>
            </a:r>
            <a:r>
              <a:rPr lang="en-US" sz="1000" dirty="0" err="1"/>
              <a:t>Battisti</a:t>
            </a:r>
            <a:r>
              <a:rPr lang="en-US" sz="1000" dirty="0"/>
              <a:t>, </a:t>
            </a:r>
            <a:r>
              <a:rPr lang="en-US" sz="1000" dirty="0" err="1"/>
              <a:t>Dassault</a:t>
            </a:r>
            <a:r>
              <a:rPr lang="en-US" sz="1000" dirty="0"/>
              <a:t> </a:t>
            </a:r>
            <a:r>
              <a:rPr lang="en-US" sz="1000" dirty="0" err="1"/>
              <a:t>Systemes</a:t>
            </a:r>
            <a:r>
              <a:rPr lang="en-US" sz="1000" dirty="0"/>
              <a:t> SIMULIA</a:t>
            </a:r>
          </a:p>
          <a:p>
            <a:pPr>
              <a:spcBef>
                <a:spcPts val="0"/>
              </a:spcBef>
            </a:pPr>
            <a:r>
              <a:rPr lang="en-US" sz="1000" dirty="0"/>
              <a:t>Cheryl Liu, </a:t>
            </a:r>
            <a:r>
              <a:rPr lang="en-US" sz="1000" dirty="0" err="1"/>
              <a:t>Dassault</a:t>
            </a:r>
            <a:r>
              <a:rPr lang="en-US" sz="1000" dirty="0"/>
              <a:t> </a:t>
            </a:r>
            <a:r>
              <a:rPr lang="en-US" sz="1000" dirty="0" err="1"/>
              <a:t>Systemes</a:t>
            </a:r>
            <a:r>
              <a:rPr lang="en-US" sz="1000" dirty="0"/>
              <a:t> SIMULIA</a:t>
            </a:r>
          </a:p>
          <a:p>
            <a:pPr>
              <a:spcBef>
                <a:spcPts val="0"/>
              </a:spcBef>
            </a:pPr>
            <a:r>
              <a:rPr lang="en-US" sz="1000" dirty="0"/>
              <a:t>Payman </a:t>
            </a:r>
            <a:r>
              <a:rPr lang="en-US" sz="1000" dirty="0" err="1"/>
              <a:t>Asfshari</a:t>
            </a:r>
            <a:r>
              <a:rPr lang="en-US" sz="1000" dirty="0"/>
              <a:t>, </a:t>
            </a:r>
            <a:r>
              <a:rPr lang="en-US" sz="1000" dirty="0" err="1"/>
              <a:t>DePuy</a:t>
            </a:r>
            <a:r>
              <a:rPr lang="en-US" sz="1000" dirty="0"/>
              <a:t> </a:t>
            </a:r>
            <a:r>
              <a:rPr lang="en-US" sz="1000" dirty="0" err="1"/>
              <a:t>Synthes</a:t>
            </a:r>
            <a:endParaRPr lang="en-US" sz="1000" dirty="0"/>
          </a:p>
          <a:p>
            <a:pPr>
              <a:spcBef>
                <a:spcPts val="0"/>
              </a:spcBef>
            </a:pPr>
            <a:r>
              <a:rPr lang="en-US" sz="1000" dirty="0"/>
              <a:t>Sharon Starowicz, </a:t>
            </a:r>
            <a:r>
              <a:rPr lang="en-US" sz="1000" dirty="0" err="1"/>
              <a:t>DePuy</a:t>
            </a:r>
            <a:r>
              <a:rPr lang="en-US" sz="1000" dirty="0"/>
              <a:t> </a:t>
            </a:r>
            <a:r>
              <a:rPr lang="en-US" sz="1000" dirty="0" err="1"/>
              <a:t>Synthes</a:t>
            </a:r>
            <a:endParaRPr lang="en-US" sz="1000" dirty="0"/>
          </a:p>
          <a:p>
            <a:pPr>
              <a:spcBef>
                <a:spcPts val="0"/>
              </a:spcBef>
            </a:pPr>
            <a:r>
              <a:rPr lang="en-US" sz="1000" dirty="0"/>
              <a:t>Aldo Badano, FDA</a:t>
            </a:r>
          </a:p>
          <a:p>
            <a:pPr>
              <a:spcBef>
                <a:spcPts val="0"/>
              </a:spcBef>
            </a:pPr>
            <a:r>
              <a:rPr lang="en-US" sz="1000" dirty="0"/>
              <a:t>Kenneth Cavanaugh, FDA</a:t>
            </a:r>
          </a:p>
          <a:p>
            <a:pPr>
              <a:spcBef>
                <a:spcPts val="0"/>
              </a:spcBef>
            </a:pPr>
            <a:r>
              <a:rPr lang="en-US" sz="1000" dirty="0"/>
              <a:t>James Coburn, FDA</a:t>
            </a:r>
          </a:p>
          <a:p>
            <a:pPr>
              <a:spcBef>
                <a:spcPts val="0"/>
              </a:spcBef>
            </a:pPr>
            <a:r>
              <a:rPr lang="en-US" sz="1000" dirty="0"/>
              <a:t>Erin </a:t>
            </a:r>
            <a:r>
              <a:rPr lang="en-US" sz="1000" dirty="0" err="1"/>
              <a:t>Cutts</a:t>
            </a:r>
            <a:r>
              <a:rPr lang="en-US" sz="1000" dirty="0"/>
              <a:t>, FDA</a:t>
            </a:r>
          </a:p>
          <a:p>
            <a:pPr>
              <a:spcBef>
                <a:spcPts val="0"/>
              </a:spcBef>
            </a:pPr>
            <a:r>
              <a:rPr lang="en-US" sz="1000" dirty="0"/>
              <a:t>Telba Irony, FDA</a:t>
            </a:r>
          </a:p>
          <a:p>
            <a:pPr>
              <a:spcBef>
                <a:spcPts val="0"/>
              </a:spcBef>
            </a:pPr>
            <a:r>
              <a:rPr lang="en-US" sz="1000" dirty="0"/>
              <a:t>Robert </a:t>
            </a:r>
            <a:r>
              <a:rPr lang="en-US" sz="1000" dirty="0" err="1"/>
              <a:t>Kazmierski</a:t>
            </a:r>
            <a:r>
              <a:rPr lang="en-US" sz="1000" dirty="0"/>
              <a:t>, FDA</a:t>
            </a:r>
          </a:p>
          <a:p>
            <a:pPr>
              <a:spcBef>
                <a:spcPts val="0"/>
              </a:spcBef>
            </a:pPr>
            <a:r>
              <a:rPr lang="en-US" sz="1000" dirty="0"/>
              <a:t>Donna Lochner, FDA</a:t>
            </a:r>
          </a:p>
          <a:p>
            <a:pPr>
              <a:spcBef>
                <a:spcPts val="0"/>
              </a:spcBef>
            </a:pPr>
            <a:r>
              <a:rPr lang="en-US" sz="1000" dirty="0"/>
              <a:t>Orlando Lopez, FDA</a:t>
            </a:r>
          </a:p>
          <a:p>
            <a:pPr>
              <a:spcBef>
                <a:spcPts val="0"/>
              </a:spcBef>
            </a:pPr>
            <a:r>
              <a:rPr lang="en-US" sz="1000" dirty="0"/>
              <a:t>Konstantinos Makrodimitris, FDA</a:t>
            </a:r>
          </a:p>
          <a:p>
            <a:pPr>
              <a:spcBef>
                <a:spcPts val="0"/>
              </a:spcBef>
            </a:pPr>
            <a:r>
              <a:rPr lang="en-US" sz="1000" dirty="0"/>
              <a:t>Tina Morrison, FDA</a:t>
            </a:r>
          </a:p>
          <a:p>
            <a:pPr>
              <a:spcBef>
                <a:spcPts val="0"/>
              </a:spcBef>
            </a:pPr>
            <a:r>
              <a:rPr lang="en-US" sz="1000" dirty="0"/>
              <a:t>Rajesh Nair, FDA</a:t>
            </a:r>
          </a:p>
          <a:p>
            <a:pPr>
              <a:spcBef>
                <a:spcPts val="0"/>
              </a:spcBef>
            </a:pPr>
            <a:r>
              <a:rPr lang="en-US" sz="1000" dirty="0"/>
              <a:t>William Pritchard, FDA</a:t>
            </a:r>
          </a:p>
          <a:p>
            <a:pPr>
              <a:spcBef>
                <a:spcPts val="0"/>
              </a:spcBef>
            </a:pPr>
            <a:r>
              <a:rPr lang="en-US" sz="1000" dirty="0"/>
              <a:t>David </a:t>
            </a:r>
            <a:r>
              <a:rPr lang="en-US" sz="1000" dirty="0" err="1"/>
              <a:t>Pudwill</a:t>
            </a:r>
            <a:r>
              <a:rPr lang="en-US" sz="1000" dirty="0"/>
              <a:t>, FDA</a:t>
            </a:r>
          </a:p>
          <a:p>
            <a:pPr>
              <a:spcBef>
                <a:spcPts val="0"/>
              </a:spcBef>
            </a:pPr>
            <a:r>
              <a:rPr lang="en-US" sz="1000" dirty="0"/>
              <a:t>Mitchell </a:t>
            </a:r>
            <a:r>
              <a:rPr lang="en-US" sz="1000" dirty="0" err="1"/>
              <a:t>Shein</a:t>
            </a:r>
            <a:r>
              <a:rPr lang="en-US" sz="1000" dirty="0"/>
              <a:t>, FDA</a:t>
            </a:r>
          </a:p>
          <a:p>
            <a:pPr>
              <a:spcBef>
                <a:spcPts val="0"/>
              </a:spcBef>
            </a:pPr>
            <a:r>
              <a:rPr lang="en-US" sz="1000" dirty="0"/>
              <a:t>Laura Thompson, FDA</a:t>
            </a:r>
          </a:p>
          <a:p>
            <a:pPr>
              <a:spcBef>
                <a:spcPts val="0"/>
              </a:spcBef>
            </a:pPr>
            <a:r>
              <a:rPr lang="en-US" sz="1000" dirty="0" err="1"/>
              <a:t>Quirino</a:t>
            </a:r>
            <a:r>
              <a:rPr lang="en-US" sz="1000" dirty="0"/>
              <a:t> </a:t>
            </a:r>
            <a:r>
              <a:rPr lang="en-US" sz="1000" dirty="0" err="1"/>
              <a:t>Balzano</a:t>
            </a:r>
            <a:r>
              <a:rPr lang="en-US" sz="1000" dirty="0"/>
              <a:t>, IT'IS</a:t>
            </a:r>
          </a:p>
          <a:p>
            <a:pPr>
              <a:spcBef>
                <a:spcPts val="0"/>
              </a:spcBef>
            </a:pPr>
            <a:r>
              <a:rPr lang="en-US" sz="1000" dirty="0" err="1"/>
              <a:t>Esra</a:t>
            </a:r>
            <a:r>
              <a:rPr lang="en-US" sz="1000" dirty="0"/>
              <a:t> Neufeld, IT'IS</a:t>
            </a:r>
          </a:p>
          <a:p>
            <a:pPr>
              <a:spcBef>
                <a:spcPts val="0"/>
              </a:spcBef>
            </a:pPr>
            <a:r>
              <a:rPr lang="en-US" sz="1000" dirty="0"/>
              <a:t>Dawn Bardot, MDIC</a:t>
            </a:r>
          </a:p>
          <a:p>
            <a:pPr>
              <a:spcBef>
                <a:spcPts val="0"/>
              </a:spcBef>
            </a:pPr>
            <a:r>
              <a:rPr lang="en-US" sz="1000" dirty="0"/>
              <a:t>Bill Murray, MDIC</a:t>
            </a:r>
          </a:p>
          <a:p>
            <a:pPr>
              <a:spcBef>
                <a:spcPts val="0"/>
              </a:spcBef>
            </a:pPr>
            <a:r>
              <a:rPr lang="en-US" sz="1000" dirty="0"/>
              <a:t>Brian </a:t>
            </a:r>
            <a:r>
              <a:rPr lang="en-US" sz="1000" dirty="0" err="1"/>
              <a:t>Choules</a:t>
            </a:r>
            <a:r>
              <a:rPr lang="en-US" sz="1000" dirty="0"/>
              <a:t>, MED Institute</a:t>
            </a:r>
          </a:p>
          <a:p>
            <a:pPr>
              <a:spcBef>
                <a:spcPts val="0"/>
              </a:spcBef>
            </a:pPr>
            <a:r>
              <a:rPr lang="en-US" sz="1000" dirty="0"/>
              <a:t>Wei </a:t>
            </a:r>
            <a:r>
              <a:rPr lang="en-US" sz="1000" dirty="0" err="1"/>
              <a:t>Gan</a:t>
            </a:r>
            <a:r>
              <a:rPr lang="en-US" sz="1000" dirty="0"/>
              <a:t>, Medtronic</a:t>
            </a:r>
          </a:p>
          <a:p>
            <a:pPr>
              <a:spcBef>
                <a:spcPts val="0"/>
              </a:spcBef>
            </a:pPr>
            <a:r>
              <a:rPr lang="en-US" sz="1000" dirty="0"/>
              <a:t>Tarek Haddad, Medtronic</a:t>
            </a:r>
          </a:p>
          <a:p>
            <a:pPr>
              <a:spcBef>
                <a:spcPts val="0"/>
              </a:spcBef>
            </a:pPr>
            <a:r>
              <a:rPr lang="en-US" sz="1000" dirty="0"/>
              <a:t>Adam Himes, Medtronic</a:t>
            </a:r>
          </a:p>
          <a:p>
            <a:pPr>
              <a:spcBef>
                <a:spcPts val="0"/>
              </a:spcBef>
            </a:pPr>
            <a:r>
              <a:rPr lang="en-US" sz="1000" dirty="0"/>
              <a:t>Mark Palmer, Medtronic</a:t>
            </a:r>
          </a:p>
          <a:p>
            <a:pPr>
              <a:spcBef>
                <a:spcPts val="0"/>
              </a:spcBef>
            </a:pPr>
            <a:r>
              <a:rPr lang="en-US" sz="1000" dirty="0"/>
              <a:t>Richard Thomas, Medtronic</a:t>
            </a:r>
          </a:p>
          <a:p>
            <a:pPr>
              <a:spcBef>
                <a:spcPts val="0"/>
              </a:spcBef>
            </a:pPr>
            <a:r>
              <a:rPr lang="en-US" sz="1000" dirty="0"/>
              <a:t>Russ Klehn, St. Jude Medical</a:t>
            </a:r>
          </a:p>
          <a:p>
            <a:pPr>
              <a:spcBef>
                <a:spcPts val="0"/>
              </a:spcBef>
            </a:pPr>
            <a:r>
              <a:rPr lang="en-US" sz="1000" dirty="0"/>
              <a:t>John Murphy, St. Jude Medical</a:t>
            </a:r>
          </a:p>
          <a:p>
            <a:pPr>
              <a:spcBef>
                <a:spcPts val="0"/>
              </a:spcBef>
            </a:pPr>
            <a:r>
              <a:rPr lang="en-US" sz="1000" dirty="0"/>
              <a:t>Kristin </a:t>
            </a:r>
            <a:r>
              <a:rPr lang="en-US" sz="1000" dirty="0" err="1"/>
              <a:t>Ruffner</a:t>
            </a:r>
            <a:r>
              <a:rPr lang="en-US" sz="1000" dirty="0"/>
              <a:t>, St. Jude Medical</a:t>
            </a:r>
          </a:p>
          <a:p>
            <a:pPr>
              <a:spcBef>
                <a:spcPts val="0"/>
              </a:spcBef>
            </a:pPr>
            <a:r>
              <a:rPr lang="en-US" sz="1000" dirty="0"/>
              <a:t>Lydia </a:t>
            </a:r>
            <a:r>
              <a:rPr lang="en-US" sz="1000" dirty="0" err="1"/>
              <a:t>Telep</a:t>
            </a:r>
            <a:r>
              <a:rPr lang="en-US" sz="1000" dirty="0"/>
              <a:t>, St. Jude Medical</a:t>
            </a:r>
          </a:p>
          <a:p>
            <a:pPr>
              <a:spcBef>
                <a:spcPts val="0"/>
              </a:spcBef>
            </a:pPr>
            <a:r>
              <a:rPr lang="en-US" sz="1000" dirty="0"/>
              <a:t>Sean Zhang, St. Jude Medical</a:t>
            </a:r>
          </a:p>
          <a:p>
            <a:pPr>
              <a:spcBef>
                <a:spcPts val="0"/>
              </a:spcBef>
            </a:pPr>
            <a:r>
              <a:rPr lang="en-US" sz="1000" dirty="0"/>
              <a:t>Christine Scotti, WL Gore</a:t>
            </a:r>
          </a:p>
          <a:p>
            <a:pPr>
              <a:spcBef>
                <a:spcPts val="0"/>
              </a:spcBef>
            </a:pPr>
            <a:r>
              <a:rPr lang="en-US" sz="1000" dirty="0"/>
              <a:t>Lisa Wells, WL Gore</a:t>
            </a:r>
          </a:p>
        </p:txBody>
      </p:sp>
    </p:spTree>
    <p:extLst>
      <p:ext uri="{BB962C8B-B14F-4D97-AF65-F5344CB8AC3E}">
        <p14:creationId xmlns:p14="http://schemas.microsoft.com/office/powerpoint/2010/main" val="268533967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4A43C-1091-4A95-B8BE-3F58A9777966}"/>
              </a:ext>
            </a:extLst>
          </p:cNvPr>
          <p:cNvSpPr>
            <a:spLocks noGrp="1"/>
          </p:cNvSpPr>
          <p:nvPr>
            <p:ph type="title"/>
          </p:nvPr>
        </p:nvSpPr>
        <p:spPr/>
        <p:txBody>
          <a:bodyPr>
            <a:noAutofit/>
          </a:bodyPr>
          <a:lstStyle/>
          <a:p>
            <a:r>
              <a:rPr lang="en-US" sz="2400" dirty="0"/>
              <a:t>2015 FDA’s Jeff </a:t>
            </a:r>
            <a:r>
              <a:rPr lang="en-US" sz="2400" dirty="0" err="1"/>
              <a:t>Shuren’s</a:t>
            </a:r>
            <a:r>
              <a:rPr lang="en-US" sz="2400" dirty="0"/>
              <a:t> </a:t>
            </a:r>
            <a:r>
              <a:rPr lang="en-US" sz="2400" dirty="0" err="1"/>
              <a:t>AdvaMed</a:t>
            </a:r>
            <a:r>
              <a:rPr lang="en-US" sz="2400" dirty="0"/>
              <a:t> talk highlights CM&amp;S and MDIC</a:t>
            </a:r>
          </a:p>
        </p:txBody>
      </p:sp>
      <p:sp>
        <p:nvSpPr>
          <p:cNvPr id="3" name="Content Placeholder 2">
            <a:extLst>
              <a:ext uri="{FF2B5EF4-FFF2-40B4-BE49-F238E27FC236}">
                <a16:creationId xmlns:a16="http://schemas.microsoft.com/office/drawing/2014/main" id="{B5860C7D-5E17-411C-9122-6104FF3233E2}"/>
              </a:ext>
            </a:extLst>
          </p:cNvPr>
          <p:cNvSpPr>
            <a:spLocks noGrp="1"/>
          </p:cNvSpPr>
          <p:nvPr>
            <p:ph sz="quarter" idx="11"/>
          </p:nvPr>
        </p:nvSpPr>
        <p:spPr/>
        <p:txBody>
          <a:bodyPr/>
          <a:lstStyle/>
          <a:p>
            <a:endParaRPr lang="en-US"/>
          </a:p>
        </p:txBody>
      </p:sp>
      <p:pic>
        <p:nvPicPr>
          <p:cNvPr id="5" name="Picture 1" descr="image003">
            <a:extLst>
              <a:ext uri="{FF2B5EF4-FFF2-40B4-BE49-F238E27FC236}">
                <a16:creationId xmlns:a16="http://schemas.microsoft.com/office/drawing/2014/main" id="{687FB229-4CD7-451D-91B7-4EADA09B50D0}"/>
              </a:ext>
            </a:extLst>
          </p:cNvPr>
          <p:cNvPicPr>
            <a:picLocks noGrp="1" noChangeAspect="1" noChangeArrowheads="1"/>
          </p:cNvPicPr>
          <p:nvPr>
            <p:ph sz="half" idx="4294967295"/>
          </p:nvPr>
        </p:nvPicPr>
        <p:blipFill rotWithShape="1">
          <a:blip r:embed="rId2" cstate="print">
            <a:extLst>
              <a:ext uri="{28A0092B-C50C-407E-A947-70E740481C1C}">
                <a14:useLocalDpi xmlns:a14="http://schemas.microsoft.com/office/drawing/2010/main" val="0"/>
              </a:ext>
            </a:extLst>
          </a:blip>
          <a:stretch/>
        </p:blipFill>
        <p:spPr bwMode="auto">
          <a:xfrm>
            <a:off x="134405" y="1846053"/>
            <a:ext cx="4240816" cy="325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Content Placeholder 9">
            <a:extLst>
              <a:ext uri="{FF2B5EF4-FFF2-40B4-BE49-F238E27FC236}">
                <a16:creationId xmlns:a16="http://schemas.microsoft.com/office/drawing/2014/main" id="{092BA5D5-42A0-4DB8-B638-7A370B9605C9}"/>
              </a:ext>
            </a:extLst>
          </p:cNvPr>
          <p:cNvPicPr>
            <a:picLocks noGrp="1" noChangeAspect="1"/>
          </p:cNvPicPr>
          <p:nvPr>
            <p:ph sz="half" idx="4294967295"/>
          </p:nvPr>
        </p:nvPicPr>
        <p:blipFill>
          <a:blip r:embed="rId3"/>
          <a:stretch>
            <a:fillRect/>
          </a:stretch>
        </p:blipFill>
        <p:spPr>
          <a:xfrm>
            <a:off x="4572000" y="1846053"/>
            <a:ext cx="4572000" cy="3160059"/>
          </a:xfrm>
          <a:prstGeom prst="rect">
            <a:avLst/>
          </a:prstGeom>
        </p:spPr>
      </p:pic>
    </p:spTree>
    <p:extLst>
      <p:ext uri="{BB962C8B-B14F-4D97-AF65-F5344CB8AC3E}">
        <p14:creationId xmlns:p14="http://schemas.microsoft.com/office/powerpoint/2010/main" val="156780022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52DCF-C8CD-4F52-8A7D-18E24A360FDB}"/>
              </a:ext>
            </a:extLst>
          </p:cNvPr>
          <p:cNvSpPr>
            <a:spLocks noGrp="1"/>
          </p:cNvSpPr>
          <p:nvPr>
            <p:ph type="title"/>
          </p:nvPr>
        </p:nvSpPr>
        <p:spPr/>
        <p:txBody>
          <a:bodyPr>
            <a:normAutofit/>
          </a:bodyPr>
          <a:lstStyle/>
          <a:p>
            <a:r>
              <a:rPr lang="en-US" sz="2400" dirty="0"/>
              <a:t>2017 FDA Awards from CDRH Director Jeff </a:t>
            </a:r>
            <a:r>
              <a:rPr lang="en-US" sz="2400" dirty="0" err="1"/>
              <a:t>Shuren</a:t>
            </a:r>
            <a:endParaRPr lang="en-US" sz="2400" dirty="0"/>
          </a:p>
        </p:txBody>
      </p:sp>
      <p:sp>
        <p:nvSpPr>
          <p:cNvPr id="4" name="Content Placeholder 3">
            <a:extLst>
              <a:ext uri="{FF2B5EF4-FFF2-40B4-BE49-F238E27FC236}">
                <a16:creationId xmlns:a16="http://schemas.microsoft.com/office/drawing/2014/main" id="{68DC2A2E-46BC-4613-A97B-831E71F40C3F}"/>
              </a:ext>
            </a:extLst>
          </p:cNvPr>
          <p:cNvSpPr>
            <a:spLocks noGrp="1"/>
          </p:cNvSpPr>
          <p:nvPr>
            <p:ph sz="quarter" idx="11"/>
          </p:nvPr>
        </p:nvSpPr>
        <p:spPr/>
        <p:txBody>
          <a:bodyPr/>
          <a:lstStyle/>
          <a:p>
            <a:endParaRPr lang="en-US"/>
          </a:p>
        </p:txBody>
      </p:sp>
      <p:pic>
        <p:nvPicPr>
          <p:cNvPr id="5" name="Content Placeholder 6">
            <a:extLst>
              <a:ext uri="{FF2B5EF4-FFF2-40B4-BE49-F238E27FC236}">
                <a16:creationId xmlns:a16="http://schemas.microsoft.com/office/drawing/2014/main" id="{1504521F-6B55-4AE6-A4BA-97F3A3F692A3}"/>
              </a:ext>
            </a:extLst>
          </p:cNvPr>
          <p:cNvPicPr>
            <a:picLocks noGrp="1" noChangeAspect="1"/>
          </p:cNvPicPr>
          <p:nvPr>
            <p:ph sz="half" idx="4294967295"/>
          </p:nvPr>
        </p:nvPicPr>
        <p:blipFill rotWithShape="1">
          <a:blip r:embed="rId2">
            <a:extLst>
              <a:ext uri="{28A0092B-C50C-407E-A947-70E740481C1C}">
                <a14:useLocalDpi xmlns:a14="http://schemas.microsoft.com/office/drawing/2010/main" val="0"/>
              </a:ext>
            </a:extLst>
          </a:blip>
          <a:srcRect t="1" r="19120" b="37837"/>
          <a:stretch/>
        </p:blipFill>
        <p:spPr>
          <a:xfrm>
            <a:off x="6626225" y="2754313"/>
            <a:ext cx="2517775" cy="3149600"/>
          </a:xfrm>
        </p:spPr>
      </p:pic>
      <p:sp>
        <p:nvSpPr>
          <p:cNvPr id="3" name="Content Placeholder 2">
            <a:extLst>
              <a:ext uri="{FF2B5EF4-FFF2-40B4-BE49-F238E27FC236}">
                <a16:creationId xmlns:a16="http://schemas.microsoft.com/office/drawing/2014/main" id="{509A7A44-BC22-49C2-AA3A-F37CE9EBBC88}"/>
              </a:ext>
            </a:extLst>
          </p:cNvPr>
          <p:cNvSpPr>
            <a:spLocks noGrp="1"/>
          </p:cNvSpPr>
          <p:nvPr>
            <p:ph sz="half" idx="4294967295"/>
          </p:nvPr>
        </p:nvSpPr>
        <p:spPr>
          <a:xfrm>
            <a:off x="378158" y="1840631"/>
            <a:ext cx="3611563" cy="3262312"/>
          </a:xfrm>
        </p:spPr>
        <p:txBody>
          <a:bodyPr>
            <a:normAutofit/>
          </a:bodyPr>
          <a:lstStyle/>
          <a:p>
            <a:pPr marL="0" indent="0">
              <a:buNone/>
            </a:pPr>
            <a:r>
              <a:rPr lang="en-US" sz="1800" dirty="0"/>
              <a:t>To MDIC Virtual Patient Mock Submission Team</a:t>
            </a:r>
          </a:p>
          <a:p>
            <a:pPr marL="0" indent="0">
              <a:buNone/>
            </a:pPr>
            <a:r>
              <a:rPr lang="en-US" sz="1800" dirty="0"/>
              <a:t>“For the collaborative development of a framework to augment clinical trials with virtual patients and communication activities to facilitate the widespread adoption of this methodology”</a:t>
            </a:r>
          </a:p>
          <a:p>
            <a:pPr marL="0" indent="0">
              <a:buNone/>
            </a:pPr>
            <a:endParaRPr lang="en-US" sz="1800" dirty="0"/>
          </a:p>
        </p:txBody>
      </p:sp>
      <p:pic>
        <p:nvPicPr>
          <p:cNvPr id="6" name="Picture 5">
            <a:extLst>
              <a:ext uri="{FF2B5EF4-FFF2-40B4-BE49-F238E27FC236}">
                <a16:creationId xmlns:a16="http://schemas.microsoft.com/office/drawing/2014/main" id="{CA6B517D-357E-47E3-B448-4D7F9D958F66}"/>
              </a:ext>
            </a:extLst>
          </p:cNvPr>
          <p:cNvPicPr>
            <a:picLocks noChangeAspect="1"/>
          </p:cNvPicPr>
          <p:nvPr/>
        </p:nvPicPr>
        <p:blipFill>
          <a:blip r:embed="rId3"/>
          <a:stretch>
            <a:fillRect/>
          </a:stretch>
        </p:blipFill>
        <p:spPr>
          <a:xfrm>
            <a:off x="4181141" y="1840631"/>
            <a:ext cx="2778919" cy="1828800"/>
          </a:xfrm>
          <a:prstGeom prst="rect">
            <a:avLst/>
          </a:prstGeom>
        </p:spPr>
      </p:pic>
    </p:spTree>
    <p:extLst>
      <p:ext uri="{BB962C8B-B14F-4D97-AF65-F5344CB8AC3E}">
        <p14:creationId xmlns:p14="http://schemas.microsoft.com/office/powerpoint/2010/main" val="190287664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txBox="1">
            <a:spLocks/>
          </p:cNvSpPr>
          <p:nvPr/>
        </p:nvSpPr>
        <p:spPr bwMode="auto">
          <a:xfrm>
            <a:off x="1066800" y="427038"/>
            <a:ext cx="7620000" cy="944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3400" b="1" kern="1200">
                <a:solidFill>
                  <a:srgbClr val="1F497D"/>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3400" b="1">
                <a:solidFill>
                  <a:srgbClr val="1F497D"/>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3400" b="1">
                <a:solidFill>
                  <a:srgbClr val="1F497D"/>
                </a:solidFill>
                <a:latin typeface="Arial" panose="020B0604020202020204" pitchFamily="34" charset="0"/>
                <a:cs typeface="Arial" panose="020B0604020202020204" pitchFamily="34" charset="0"/>
              </a:defRPr>
            </a:lvl9pPr>
          </a:lstStyle>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0055A0"/>
                </a:solidFill>
                <a:effectLst/>
                <a:uLnTx/>
                <a:uFillTx/>
                <a:latin typeface="Arial"/>
                <a:ea typeface="+mj-ea"/>
                <a:cs typeface="Arial" panose="020B0604020202020204" pitchFamily="34" charset="0"/>
              </a:rPr>
              <a:t>What is MDIC?</a:t>
            </a:r>
            <a:endParaRPr kumimoji="0" lang="en-US" sz="4800" b="1" i="0" u="none" strike="noStrike" kern="1200" cap="none" spc="0" normalizeH="0" baseline="0" noProof="0" dirty="0">
              <a:ln>
                <a:noFill/>
              </a:ln>
              <a:solidFill>
                <a:srgbClr val="0055A0"/>
              </a:solidFill>
              <a:effectLst/>
              <a:uLnTx/>
              <a:uFillTx/>
              <a:latin typeface="Arial"/>
              <a:ea typeface="+mj-ea"/>
              <a:cs typeface="Arial" panose="020B0604020202020204" pitchFamily="34" charset="0"/>
            </a:endParaRPr>
          </a:p>
        </p:txBody>
      </p:sp>
      <p:sp>
        <p:nvSpPr>
          <p:cNvPr id="6" name="TextBox 5"/>
          <p:cNvSpPr txBox="1"/>
          <p:nvPr/>
        </p:nvSpPr>
        <p:spPr>
          <a:xfrm>
            <a:off x="317238" y="1532391"/>
            <a:ext cx="8214203" cy="523220"/>
          </a:xfrm>
          <a:prstGeom prst="rect">
            <a:avLst/>
          </a:prstGeom>
          <a:noFill/>
        </p:spPr>
        <p:txBody>
          <a:bodyPr wrap="square" rtlCol="0">
            <a:spAutoFit/>
          </a:bodyPr>
          <a:lstStyle/>
          <a:p>
            <a:pPr marL="0" marR="0" lvl="0" indent="-465138"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ysClr val="windowText" lastClr="000000"/>
                </a:solidFill>
                <a:effectLst/>
                <a:uLnTx/>
                <a:uFillTx/>
                <a:latin typeface="Arial"/>
                <a:ea typeface="+mn-ea"/>
                <a:cs typeface="Arial" panose="020B0604020202020204" pitchFamily="34" charset="0"/>
              </a:rPr>
              <a:t>MDIC is a 501(c)(3) non-profit organization and is the first-ever public-private partnership created with the sole objective of advancing regulatory science of medical devices for patient benefit</a:t>
            </a:r>
          </a:p>
        </p:txBody>
      </p:sp>
      <p:pic>
        <p:nvPicPr>
          <p:cNvPr id="8" name="Picture 7"/>
          <p:cNvPicPr>
            <a:picLocks noChangeAspect="1"/>
          </p:cNvPicPr>
          <p:nvPr/>
        </p:nvPicPr>
        <p:blipFill>
          <a:blip r:embed="rId2"/>
          <a:stretch>
            <a:fillRect/>
          </a:stretch>
        </p:blipFill>
        <p:spPr>
          <a:xfrm>
            <a:off x="975709" y="2792301"/>
            <a:ext cx="2008758" cy="1864338"/>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21111"/>
          <a:stretch/>
        </p:blipFill>
        <p:spPr>
          <a:xfrm>
            <a:off x="1414730" y="2448860"/>
            <a:ext cx="1130716" cy="381988"/>
          </a:xfrm>
          <a:prstGeom prst="rect">
            <a:avLst/>
          </a:prstGeom>
        </p:spPr>
      </p:pic>
      <p:sp>
        <p:nvSpPr>
          <p:cNvPr id="11" name="Rectangle 10"/>
          <p:cNvSpPr/>
          <p:nvPr/>
        </p:nvSpPr>
        <p:spPr>
          <a:xfrm>
            <a:off x="3706147" y="2653615"/>
            <a:ext cx="1604865" cy="292500"/>
          </a:xfrm>
          <a:prstGeom prst="rect">
            <a:avLst/>
          </a:prstGeom>
          <a:solidFill>
            <a:srgbClr val="5AAF46"/>
          </a:solidFill>
          <a:ln>
            <a:solidFill>
              <a:srgbClr val="5AA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a:ea typeface="+mn-ea"/>
              <a:cs typeface="+mn-cs"/>
            </a:endParaRPr>
          </a:p>
        </p:txBody>
      </p:sp>
      <p:sp>
        <p:nvSpPr>
          <p:cNvPr id="12" name="Rectangle 11"/>
          <p:cNvSpPr/>
          <p:nvPr/>
        </p:nvSpPr>
        <p:spPr>
          <a:xfrm>
            <a:off x="3706147" y="3348756"/>
            <a:ext cx="1604865" cy="292500"/>
          </a:xfrm>
          <a:prstGeom prst="rect">
            <a:avLst/>
          </a:prstGeom>
          <a:solidFill>
            <a:srgbClr val="E67D1E"/>
          </a:solidFill>
          <a:ln>
            <a:solidFill>
              <a:srgbClr val="E67D1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a:ea typeface="+mn-ea"/>
              <a:cs typeface="+mn-cs"/>
            </a:endParaRPr>
          </a:p>
        </p:txBody>
      </p:sp>
      <p:sp>
        <p:nvSpPr>
          <p:cNvPr id="13" name="Rectangle 12"/>
          <p:cNvSpPr/>
          <p:nvPr/>
        </p:nvSpPr>
        <p:spPr>
          <a:xfrm>
            <a:off x="3706147" y="4031948"/>
            <a:ext cx="1604865" cy="292500"/>
          </a:xfrm>
          <a:prstGeom prst="rect">
            <a:avLst/>
          </a:prstGeom>
          <a:solidFill>
            <a:srgbClr val="0055A0"/>
          </a:solidFill>
          <a:ln>
            <a:solidFill>
              <a:srgbClr val="0055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a:ea typeface="+mn-ea"/>
              <a:cs typeface="+mn-cs"/>
            </a:endParaRPr>
          </a:p>
        </p:txBody>
      </p:sp>
      <p:sp>
        <p:nvSpPr>
          <p:cNvPr id="14" name="TextBox 13"/>
          <p:cNvSpPr txBox="1"/>
          <p:nvPr/>
        </p:nvSpPr>
        <p:spPr>
          <a:xfrm>
            <a:off x="3716980" y="2644530"/>
            <a:ext cx="160486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Arial"/>
                <a:ea typeface="+mn-ea"/>
                <a:cs typeface="+mn-cs"/>
              </a:rPr>
              <a:t>Align Resources</a:t>
            </a:r>
          </a:p>
        </p:txBody>
      </p:sp>
      <p:sp>
        <p:nvSpPr>
          <p:cNvPr id="15" name="TextBox 14"/>
          <p:cNvSpPr txBox="1"/>
          <p:nvPr/>
        </p:nvSpPr>
        <p:spPr>
          <a:xfrm>
            <a:off x="3675061" y="3336807"/>
            <a:ext cx="160486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Arial"/>
                <a:ea typeface="+mn-ea"/>
                <a:cs typeface="+mn-cs"/>
              </a:rPr>
              <a:t> Accelerate Progress</a:t>
            </a:r>
          </a:p>
        </p:txBody>
      </p:sp>
      <p:sp>
        <p:nvSpPr>
          <p:cNvPr id="16" name="TextBox 15"/>
          <p:cNvSpPr txBox="1"/>
          <p:nvPr/>
        </p:nvSpPr>
        <p:spPr>
          <a:xfrm>
            <a:off x="3697356" y="4041229"/>
            <a:ext cx="160486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Arial"/>
                <a:ea typeface="+mn-ea"/>
                <a:cs typeface="+mn-cs"/>
              </a:rPr>
              <a:t> Achieve Results</a:t>
            </a:r>
          </a:p>
        </p:txBody>
      </p:sp>
      <p:sp>
        <p:nvSpPr>
          <p:cNvPr id="17" name="Isosceles Triangle 16"/>
          <p:cNvSpPr/>
          <p:nvPr/>
        </p:nvSpPr>
        <p:spPr>
          <a:xfrm rot="5400000">
            <a:off x="4737985" y="3481079"/>
            <a:ext cx="2098065" cy="231107"/>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a:ea typeface="+mn-ea"/>
              <a:cs typeface="+mn-cs"/>
            </a:endParaRPr>
          </a:p>
        </p:txBody>
      </p:sp>
      <p:sp>
        <p:nvSpPr>
          <p:cNvPr id="18" name="Isosceles Triangle 17"/>
          <p:cNvSpPr/>
          <p:nvPr/>
        </p:nvSpPr>
        <p:spPr>
          <a:xfrm rot="5400000">
            <a:off x="2234832" y="3492837"/>
            <a:ext cx="2079161" cy="2418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a:ea typeface="+mn-ea"/>
              <a:cs typeface="+mn-cs"/>
            </a:endParaRPr>
          </a:p>
        </p:txBody>
      </p:sp>
      <p:grpSp>
        <p:nvGrpSpPr>
          <p:cNvPr id="19" name="Group 18"/>
          <p:cNvGrpSpPr/>
          <p:nvPr/>
        </p:nvGrpSpPr>
        <p:grpSpPr>
          <a:xfrm>
            <a:off x="6027724" y="2484838"/>
            <a:ext cx="2249785" cy="2212031"/>
            <a:chOff x="5562600" y="2270760"/>
            <a:chExt cx="2834640" cy="3611880"/>
          </a:xfrm>
        </p:grpSpPr>
        <p:sp>
          <p:nvSpPr>
            <p:cNvPr id="20" name="Rounded Rectangle 19"/>
            <p:cNvSpPr/>
            <p:nvPr/>
          </p:nvSpPr>
          <p:spPr>
            <a:xfrm>
              <a:off x="5562600" y="2270760"/>
              <a:ext cx="2834640" cy="1005840"/>
            </a:xfrm>
            <a:prstGeom prst="roundRect">
              <a:avLst/>
            </a:prstGeom>
            <a:solidFill>
              <a:schemeClr val="bg1"/>
            </a:solidFill>
            <a:ln w="12700">
              <a:solidFill>
                <a:srgbClr val="59AE4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59AE47"/>
                  </a:solidFill>
                  <a:effectLst/>
                  <a:uLnTx/>
                  <a:uFillTx/>
                  <a:latin typeface="Arial"/>
                  <a:ea typeface="+mn-ea"/>
                  <a:cs typeface="Arial" panose="020B0604020202020204" pitchFamily="34" charset="0"/>
                </a:rPr>
                <a:t>WORKING COOPERATIVELY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5E5F61"/>
                  </a:solidFill>
                  <a:effectLst/>
                  <a:uLnTx/>
                  <a:uFillTx/>
                  <a:latin typeface="Arial"/>
                  <a:ea typeface="+mn-ea"/>
                  <a:cs typeface="Arial" panose="020B0604020202020204" pitchFamily="34" charset="0"/>
                </a:rPr>
                <a:t>to re-engineer pre-competitive technology innovation </a:t>
              </a:r>
              <a:endParaRPr kumimoji="0" lang="en-US" sz="1050" b="0" i="0" u="none" strike="noStrike" kern="0" cap="none" spc="0" normalizeH="0" baseline="0" noProof="0" dirty="0">
                <a:ln>
                  <a:noFill/>
                </a:ln>
                <a:solidFill>
                  <a:sysClr val="windowText" lastClr="000000"/>
                </a:solidFill>
                <a:effectLst/>
                <a:uLnTx/>
                <a:uFillTx/>
                <a:latin typeface="Arial"/>
                <a:ea typeface="+mn-ea"/>
                <a:cs typeface="Arial" panose="020B0604020202020204" pitchFamily="34" charset="0"/>
              </a:endParaRPr>
            </a:p>
          </p:txBody>
        </p:sp>
        <p:sp>
          <p:nvSpPr>
            <p:cNvPr id="21" name="Rounded Rectangle 20"/>
            <p:cNvSpPr/>
            <p:nvPr/>
          </p:nvSpPr>
          <p:spPr>
            <a:xfrm>
              <a:off x="5562600" y="3516849"/>
              <a:ext cx="2834640" cy="1119703"/>
            </a:xfrm>
            <a:prstGeom prst="roundRect">
              <a:avLst/>
            </a:prstGeom>
            <a:solidFill>
              <a:schemeClr val="bg1"/>
            </a:solidFill>
            <a:ln w="12700">
              <a:solidFill>
                <a:srgbClr val="EA7E2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EA7E24"/>
                  </a:solidFill>
                  <a:effectLst/>
                  <a:uLnTx/>
                  <a:uFillTx/>
                  <a:latin typeface="Arial"/>
                  <a:ea typeface="+mn-ea"/>
                  <a:cs typeface="Arial" panose="020B0604020202020204" pitchFamily="34" charset="0"/>
                </a:rPr>
                <a:t>REDUCING</a:t>
              </a:r>
              <a:r>
                <a:rPr kumimoji="0" lang="en-US" sz="1050" b="1" i="0" u="none" strike="noStrike" kern="0" cap="none" spc="0" normalizeH="0" baseline="0" noProof="0" dirty="0">
                  <a:ln>
                    <a:noFill/>
                  </a:ln>
                  <a:solidFill>
                    <a:srgbClr val="5E5F61"/>
                  </a:solidFill>
                  <a:effectLst/>
                  <a:uLnTx/>
                  <a:uFillTx/>
                  <a:latin typeface="Arial"/>
                  <a:ea typeface="+mn-ea"/>
                  <a:cs typeface="Arial" panose="020B0604020202020204" pitchFamily="34" charset="0"/>
                </a:rPr>
                <a:t> </a:t>
              </a:r>
              <a:r>
                <a:rPr kumimoji="0" lang="en-US" sz="1050" b="1" i="0" u="none" strike="noStrike" kern="0" cap="none" spc="0" normalizeH="0" baseline="0" noProof="0" dirty="0">
                  <a:ln>
                    <a:noFill/>
                  </a:ln>
                  <a:solidFill>
                    <a:srgbClr val="EA7E24"/>
                  </a:solidFill>
                  <a:effectLst/>
                  <a:uLnTx/>
                  <a:uFillTx/>
                  <a:latin typeface="Arial"/>
                  <a:ea typeface="+mn-ea"/>
                  <a:cs typeface="Arial" panose="020B0604020202020204" pitchFamily="34" charset="0"/>
                </a:rPr>
                <a:t>TIME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5E5F61"/>
                  </a:solidFill>
                  <a:effectLst/>
                  <a:uLnTx/>
                  <a:uFillTx/>
                  <a:latin typeface="Arial"/>
                  <a:ea typeface="+mn-ea"/>
                  <a:cs typeface="Arial" panose="020B0604020202020204" pitchFamily="34" charset="0"/>
                </a:rPr>
                <a:t>and resources needed for new technology development, assessment, and review </a:t>
              </a:r>
            </a:p>
          </p:txBody>
        </p:sp>
        <p:sp>
          <p:nvSpPr>
            <p:cNvPr id="22" name="Rounded Rectangle 21"/>
            <p:cNvSpPr/>
            <p:nvPr/>
          </p:nvSpPr>
          <p:spPr>
            <a:xfrm>
              <a:off x="5562600" y="4876800"/>
              <a:ext cx="2834640" cy="1005840"/>
            </a:xfrm>
            <a:prstGeom prst="roundRect">
              <a:avLst/>
            </a:prstGeom>
            <a:solidFill>
              <a:schemeClr val="bg1"/>
            </a:solidFill>
            <a:ln w="12700">
              <a:solidFill>
                <a:srgbClr val="0757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0757A0"/>
                  </a:solidFill>
                  <a:effectLst/>
                  <a:uLnTx/>
                  <a:uFillTx/>
                  <a:latin typeface="Arial"/>
                  <a:ea typeface="+mn-ea"/>
                  <a:cs typeface="Arial" panose="020B0604020202020204" pitchFamily="34" charset="0"/>
                </a:rPr>
                <a:t>HELPING PATIENTS</a:t>
              </a:r>
              <a:r>
                <a:rPr kumimoji="0" lang="en-US" sz="1050" b="1" i="0" u="none" strike="noStrike" kern="0" cap="none" spc="0" normalizeH="0" baseline="0" noProof="0" dirty="0">
                  <a:ln>
                    <a:noFill/>
                  </a:ln>
                  <a:solidFill>
                    <a:srgbClr val="5E5F61"/>
                  </a:solidFill>
                  <a:effectLst/>
                  <a:uLnTx/>
                  <a:uFillTx/>
                  <a:latin typeface="Arial"/>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5E5F61"/>
                  </a:solidFill>
                  <a:effectLst/>
                  <a:uLnTx/>
                  <a:uFillTx/>
                  <a:latin typeface="Arial"/>
                  <a:ea typeface="+mn-ea"/>
                  <a:cs typeface="Arial" panose="020B0604020202020204" pitchFamily="34" charset="0"/>
                </a:rPr>
                <a:t>gain access to new  medical technologies sooner</a:t>
              </a:r>
            </a:p>
          </p:txBody>
        </p:sp>
      </p:grpSp>
      <p:cxnSp>
        <p:nvCxnSpPr>
          <p:cNvPr id="26" name="Straight Connector 25"/>
          <p:cNvCxnSpPr/>
          <p:nvPr/>
        </p:nvCxnSpPr>
        <p:spPr>
          <a:xfrm>
            <a:off x="481987" y="5156765"/>
            <a:ext cx="2992890" cy="491"/>
          </a:xfrm>
          <a:prstGeom prst="line">
            <a:avLst/>
          </a:prstGeom>
          <a:ln w="28575">
            <a:solidFill>
              <a:srgbClr val="0055A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585570" y="5156765"/>
            <a:ext cx="2848216" cy="492"/>
          </a:xfrm>
          <a:prstGeom prst="line">
            <a:avLst/>
          </a:prstGeom>
          <a:ln w="28575">
            <a:solidFill>
              <a:srgbClr val="0055A0"/>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468614" y="5009630"/>
            <a:ext cx="211069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55A0"/>
                </a:solidFill>
                <a:effectLst/>
                <a:uLnTx/>
                <a:uFillTx/>
                <a:latin typeface="Arial"/>
                <a:ea typeface="+mn-ea"/>
                <a:cs typeface="+mn-cs"/>
              </a:rPr>
              <a:t>MDIC HIGHLIGHTS</a:t>
            </a:r>
          </a:p>
        </p:txBody>
      </p:sp>
      <p:sp>
        <p:nvSpPr>
          <p:cNvPr id="44" name="TextBox 43"/>
          <p:cNvSpPr txBox="1"/>
          <p:nvPr/>
        </p:nvSpPr>
        <p:spPr>
          <a:xfrm>
            <a:off x="481987" y="5806767"/>
            <a:ext cx="1275840"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Pct val="125000"/>
              <a:buFontTx/>
              <a:buNone/>
              <a:tabLst/>
              <a:defRPr/>
            </a:pP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67 participating member organizations</a:t>
            </a:r>
          </a:p>
        </p:txBody>
      </p:sp>
      <p:sp>
        <p:nvSpPr>
          <p:cNvPr id="45" name="TextBox 44"/>
          <p:cNvSpPr txBox="1"/>
          <p:nvPr/>
        </p:nvSpPr>
        <p:spPr>
          <a:xfrm>
            <a:off x="4090512" y="5787799"/>
            <a:ext cx="1001243"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Pct val="125000"/>
              <a:buFontTx/>
              <a:buNone/>
              <a:tabLst/>
              <a:defRPr/>
            </a:pP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6 Projects have been initiated</a:t>
            </a:r>
          </a:p>
        </p:txBody>
      </p:sp>
      <p:sp>
        <p:nvSpPr>
          <p:cNvPr id="46" name="TextBox 45"/>
          <p:cNvSpPr txBox="1"/>
          <p:nvPr/>
        </p:nvSpPr>
        <p:spPr>
          <a:xfrm>
            <a:off x="1811681" y="5792313"/>
            <a:ext cx="2099462"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Pct val="125000"/>
              <a:buFontTx/>
              <a:buNone/>
              <a:tabLst/>
              <a:defRPr/>
            </a:pP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Leading resource on issues important to the </a:t>
            </a:r>
            <a:r>
              <a:rPr kumimoji="0" lang="en-US" sz="1100" b="1" i="0" u="none" strike="noStrike" kern="0" cap="none" spc="0" normalizeH="0" baseline="0" noProof="0" dirty="0" err="1">
                <a:ln>
                  <a:noFill/>
                </a:ln>
                <a:solidFill>
                  <a:sysClr val="windowText" lastClr="000000"/>
                </a:solidFill>
                <a:effectLst/>
                <a:uLnTx/>
                <a:uFillTx/>
                <a:latin typeface="Arial"/>
                <a:ea typeface="+mn-ea"/>
                <a:cs typeface="+mn-cs"/>
              </a:rPr>
              <a:t>Medtech</a:t>
            </a: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 innovation ecosystem</a:t>
            </a:r>
          </a:p>
        </p:txBody>
      </p:sp>
      <p:sp>
        <p:nvSpPr>
          <p:cNvPr id="48" name="TextBox 47"/>
          <p:cNvSpPr txBox="1"/>
          <p:nvPr/>
        </p:nvSpPr>
        <p:spPr>
          <a:xfrm>
            <a:off x="5345831" y="5805873"/>
            <a:ext cx="142485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Pct val="125000"/>
              <a:buFontTx/>
              <a:buNone/>
              <a:tabLst/>
              <a:defRPr/>
            </a:pP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Congressional testimony on modernizing clinical trials</a:t>
            </a:r>
          </a:p>
        </p:txBody>
      </p:sp>
      <p:sp>
        <p:nvSpPr>
          <p:cNvPr id="49" name="Rectangle 48"/>
          <p:cNvSpPr/>
          <p:nvPr/>
        </p:nvSpPr>
        <p:spPr>
          <a:xfrm>
            <a:off x="6863782" y="5795722"/>
            <a:ext cx="1570003"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Pct val="125000"/>
              <a:buFontTx/>
              <a:buNone/>
              <a:tabLst/>
              <a:defRPr/>
            </a:pPr>
            <a:r>
              <a:rPr kumimoji="0" lang="en-US" sz="1100" b="1" i="0" u="none" strike="noStrike" kern="0" cap="none" spc="0" normalizeH="0" baseline="0" noProof="0" dirty="0">
                <a:ln>
                  <a:noFill/>
                </a:ln>
                <a:solidFill>
                  <a:sysClr val="windowText" lastClr="000000"/>
                </a:solidFill>
                <a:effectLst/>
                <a:uLnTx/>
                <a:uFillTx/>
                <a:latin typeface="Arial"/>
                <a:ea typeface="+mn-ea"/>
                <a:cs typeface="+mn-cs"/>
              </a:rPr>
              <a:t>Over $35M funding from grants and contracts for Program initiatives.</a:t>
            </a:r>
          </a:p>
        </p:txBody>
      </p:sp>
      <p:grpSp>
        <p:nvGrpSpPr>
          <p:cNvPr id="53" name="Group 52"/>
          <p:cNvGrpSpPr>
            <a:grpSpLocks noChangeAspect="1"/>
          </p:cNvGrpSpPr>
          <p:nvPr/>
        </p:nvGrpSpPr>
        <p:grpSpPr bwMode="auto">
          <a:xfrm>
            <a:off x="937900" y="5441293"/>
            <a:ext cx="357598" cy="357594"/>
            <a:chOff x="7932146" y="9076"/>
            <a:chExt cx="340" cy="340"/>
          </a:xfrm>
          <a:solidFill>
            <a:srgbClr val="0055A0"/>
          </a:solidFill>
        </p:grpSpPr>
        <p:sp>
          <p:nvSpPr>
            <p:cNvPr id="54" name="Freeform 53"/>
            <p:cNvSpPr>
              <a:spLocks noEditPoints="1"/>
            </p:cNvSpPr>
            <p:nvPr/>
          </p:nvSpPr>
          <p:spPr bwMode="auto">
            <a:xfrm>
              <a:off x="7932146" y="907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prstClr val="black"/>
                </a:solidFill>
                <a:effectLst/>
                <a:uLnTx/>
                <a:uFillTx/>
                <a:latin typeface="Arial"/>
                <a:ea typeface="+mn-ea"/>
                <a:cs typeface="+mn-cs"/>
              </a:endParaRPr>
            </a:p>
          </p:txBody>
        </p:sp>
        <p:sp>
          <p:nvSpPr>
            <p:cNvPr id="55" name="Freeform 54"/>
            <p:cNvSpPr>
              <a:spLocks/>
            </p:cNvSpPr>
            <p:nvPr/>
          </p:nvSpPr>
          <p:spPr bwMode="auto">
            <a:xfrm>
              <a:off x="7932208" y="9179"/>
              <a:ext cx="144" cy="137"/>
            </a:xfrm>
            <a:custGeom>
              <a:avLst/>
              <a:gdLst>
                <a:gd name="T0" fmla="*/ 209 w 216"/>
                <a:gd name="T1" fmla="*/ 187 h 207"/>
                <a:gd name="T2" fmla="*/ 171 w 216"/>
                <a:gd name="T3" fmla="*/ 179 h 207"/>
                <a:gd name="T4" fmla="*/ 156 w 216"/>
                <a:gd name="T5" fmla="*/ 177 h 207"/>
                <a:gd name="T6" fmla="*/ 145 w 216"/>
                <a:gd name="T7" fmla="*/ 147 h 207"/>
                <a:gd name="T8" fmla="*/ 167 w 216"/>
                <a:gd name="T9" fmla="*/ 96 h 207"/>
                <a:gd name="T10" fmla="*/ 157 w 216"/>
                <a:gd name="T11" fmla="*/ 22 h 207"/>
                <a:gd name="T12" fmla="*/ 108 w 216"/>
                <a:gd name="T13" fmla="*/ 0 h 207"/>
                <a:gd name="T14" fmla="*/ 59 w 216"/>
                <a:gd name="T15" fmla="*/ 22 h 207"/>
                <a:gd name="T16" fmla="*/ 50 w 216"/>
                <a:gd name="T17" fmla="*/ 96 h 207"/>
                <a:gd name="T18" fmla="*/ 72 w 216"/>
                <a:gd name="T19" fmla="*/ 147 h 207"/>
                <a:gd name="T20" fmla="*/ 61 w 216"/>
                <a:gd name="T21" fmla="*/ 177 h 207"/>
                <a:gd name="T22" fmla="*/ 45 w 216"/>
                <a:gd name="T23" fmla="*/ 179 h 207"/>
                <a:gd name="T24" fmla="*/ 8 w 216"/>
                <a:gd name="T25" fmla="*/ 187 h 207"/>
                <a:gd name="T26" fmla="*/ 3 w 216"/>
                <a:gd name="T27" fmla="*/ 201 h 207"/>
                <a:gd name="T28" fmla="*/ 12 w 216"/>
                <a:gd name="T29" fmla="*/ 207 h 207"/>
                <a:gd name="T30" fmla="*/ 17 w 216"/>
                <a:gd name="T31" fmla="*/ 206 h 207"/>
                <a:gd name="T32" fmla="*/ 46 w 216"/>
                <a:gd name="T33" fmla="*/ 200 h 207"/>
                <a:gd name="T34" fmla="*/ 71 w 216"/>
                <a:gd name="T35" fmla="*/ 195 h 207"/>
                <a:gd name="T36" fmla="*/ 91 w 216"/>
                <a:gd name="T37" fmla="*/ 162 h 207"/>
                <a:gd name="T38" fmla="*/ 90 w 216"/>
                <a:gd name="T39" fmla="*/ 135 h 207"/>
                <a:gd name="T40" fmla="*/ 71 w 216"/>
                <a:gd name="T41" fmla="*/ 91 h 207"/>
                <a:gd name="T42" fmla="*/ 76 w 216"/>
                <a:gd name="T43" fmla="*/ 36 h 207"/>
                <a:gd name="T44" fmla="*/ 108 w 216"/>
                <a:gd name="T45" fmla="*/ 22 h 207"/>
                <a:gd name="T46" fmla="*/ 108 w 216"/>
                <a:gd name="T47" fmla="*/ 21 h 207"/>
                <a:gd name="T48" fmla="*/ 109 w 216"/>
                <a:gd name="T49" fmla="*/ 22 h 207"/>
                <a:gd name="T50" fmla="*/ 141 w 216"/>
                <a:gd name="T51" fmla="*/ 36 h 207"/>
                <a:gd name="T52" fmla="*/ 146 w 216"/>
                <a:gd name="T53" fmla="*/ 91 h 207"/>
                <a:gd name="T54" fmla="*/ 127 w 216"/>
                <a:gd name="T55" fmla="*/ 135 h 207"/>
                <a:gd name="T56" fmla="*/ 125 w 216"/>
                <a:gd name="T57" fmla="*/ 162 h 207"/>
                <a:gd name="T58" fmla="*/ 146 w 216"/>
                <a:gd name="T59" fmla="*/ 195 h 207"/>
                <a:gd name="T60" fmla="*/ 170 w 216"/>
                <a:gd name="T61" fmla="*/ 200 h 207"/>
                <a:gd name="T62" fmla="*/ 200 w 216"/>
                <a:gd name="T63" fmla="*/ 206 h 207"/>
                <a:gd name="T64" fmla="*/ 204 w 216"/>
                <a:gd name="T65" fmla="*/ 207 h 207"/>
                <a:gd name="T66" fmla="*/ 214 w 216"/>
                <a:gd name="T67" fmla="*/ 201 h 207"/>
                <a:gd name="T68" fmla="*/ 209 w 216"/>
                <a:gd name="T69" fmla="*/ 18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07">
                  <a:moveTo>
                    <a:pt x="209" y="187"/>
                  </a:moveTo>
                  <a:cubicBezTo>
                    <a:pt x="194" y="180"/>
                    <a:pt x="182" y="180"/>
                    <a:pt x="171" y="179"/>
                  </a:cubicBezTo>
                  <a:cubicBezTo>
                    <a:pt x="165" y="179"/>
                    <a:pt x="159" y="179"/>
                    <a:pt x="156" y="177"/>
                  </a:cubicBezTo>
                  <a:cubicBezTo>
                    <a:pt x="149" y="173"/>
                    <a:pt x="143" y="153"/>
                    <a:pt x="145" y="147"/>
                  </a:cubicBezTo>
                  <a:cubicBezTo>
                    <a:pt x="153" y="134"/>
                    <a:pt x="162" y="114"/>
                    <a:pt x="167" y="96"/>
                  </a:cubicBezTo>
                  <a:cubicBezTo>
                    <a:pt x="174" y="64"/>
                    <a:pt x="171" y="39"/>
                    <a:pt x="157" y="22"/>
                  </a:cubicBezTo>
                  <a:cubicBezTo>
                    <a:pt x="139" y="0"/>
                    <a:pt x="111" y="0"/>
                    <a:pt x="108" y="0"/>
                  </a:cubicBezTo>
                  <a:cubicBezTo>
                    <a:pt x="106" y="0"/>
                    <a:pt x="77" y="0"/>
                    <a:pt x="59" y="22"/>
                  </a:cubicBezTo>
                  <a:cubicBezTo>
                    <a:pt x="45" y="39"/>
                    <a:pt x="42" y="64"/>
                    <a:pt x="50" y="96"/>
                  </a:cubicBezTo>
                  <a:cubicBezTo>
                    <a:pt x="54" y="114"/>
                    <a:pt x="63" y="134"/>
                    <a:pt x="72" y="147"/>
                  </a:cubicBezTo>
                  <a:cubicBezTo>
                    <a:pt x="73" y="153"/>
                    <a:pt x="67" y="173"/>
                    <a:pt x="61" y="177"/>
                  </a:cubicBezTo>
                  <a:cubicBezTo>
                    <a:pt x="57" y="179"/>
                    <a:pt x="52" y="179"/>
                    <a:pt x="45" y="179"/>
                  </a:cubicBezTo>
                  <a:cubicBezTo>
                    <a:pt x="35" y="180"/>
                    <a:pt x="22" y="180"/>
                    <a:pt x="8" y="187"/>
                  </a:cubicBezTo>
                  <a:cubicBezTo>
                    <a:pt x="2" y="189"/>
                    <a:pt x="0" y="196"/>
                    <a:pt x="3" y="201"/>
                  </a:cubicBezTo>
                  <a:cubicBezTo>
                    <a:pt x="4" y="205"/>
                    <a:pt x="8" y="207"/>
                    <a:pt x="12" y="207"/>
                  </a:cubicBezTo>
                  <a:cubicBezTo>
                    <a:pt x="14" y="207"/>
                    <a:pt x="15" y="207"/>
                    <a:pt x="17" y="206"/>
                  </a:cubicBezTo>
                  <a:cubicBezTo>
                    <a:pt x="28" y="201"/>
                    <a:pt x="37" y="201"/>
                    <a:pt x="46" y="200"/>
                  </a:cubicBezTo>
                  <a:cubicBezTo>
                    <a:pt x="55" y="200"/>
                    <a:pt x="63" y="200"/>
                    <a:pt x="71" y="195"/>
                  </a:cubicBezTo>
                  <a:cubicBezTo>
                    <a:pt x="85" y="188"/>
                    <a:pt x="90" y="168"/>
                    <a:pt x="91" y="162"/>
                  </a:cubicBezTo>
                  <a:cubicBezTo>
                    <a:pt x="93" y="153"/>
                    <a:pt x="95" y="142"/>
                    <a:pt x="90" y="135"/>
                  </a:cubicBezTo>
                  <a:cubicBezTo>
                    <a:pt x="82" y="125"/>
                    <a:pt x="74" y="106"/>
                    <a:pt x="71" y="91"/>
                  </a:cubicBezTo>
                  <a:cubicBezTo>
                    <a:pt x="65" y="66"/>
                    <a:pt x="66" y="47"/>
                    <a:pt x="76" y="36"/>
                  </a:cubicBezTo>
                  <a:cubicBezTo>
                    <a:pt x="87" y="21"/>
                    <a:pt x="108" y="22"/>
                    <a:pt x="108" y="22"/>
                  </a:cubicBezTo>
                  <a:cubicBezTo>
                    <a:pt x="108" y="22"/>
                    <a:pt x="108" y="21"/>
                    <a:pt x="108" y="21"/>
                  </a:cubicBezTo>
                  <a:cubicBezTo>
                    <a:pt x="108" y="21"/>
                    <a:pt x="108" y="22"/>
                    <a:pt x="109" y="22"/>
                  </a:cubicBezTo>
                  <a:cubicBezTo>
                    <a:pt x="109" y="22"/>
                    <a:pt x="129" y="21"/>
                    <a:pt x="141" y="36"/>
                  </a:cubicBezTo>
                  <a:cubicBezTo>
                    <a:pt x="150" y="47"/>
                    <a:pt x="152" y="66"/>
                    <a:pt x="146" y="91"/>
                  </a:cubicBezTo>
                  <a:cubicBezTo>
                    <a:pt x="142" y="106"/>
                    <a:pt x="134" y="125"/>
                    <a:pt x="127" y="135"/>
                  </a:cubicBezTo>
                  <a:cubicBezTo>
                    <a:pt x="122" y="142"/>
                    <a:pt x="123" y="153"/>
                    <a:pt x="125" y="162"/>
                  </a:cubicBezTo>
                  <a:cubicBezTo>
                    <a:pt x="126" y="168"/>
                    <a:pt x="132" y="188"/>
                    <a:pt x="146" y="195"/>
                  </a:cubicBezTo>
                  <a:cubicBezTo>
                    <a:pt x="154" y="200"/>
                    <a:pt x="162" y="200"/>
                    <a:pt x="170" y="200"/>
                  </a:cubicBezTo>
                  <a:cubicBezTo>
                    <a:pt x="179" y="201"/>
                    <a:pt x="189" y="201"/>
                    <a:pt x="200" y="206"/>
                  </a:cubicBezTo>
                  <a:cubicBezTo>
                    <a:pt x="201" y="207"/>
                    <a:pt x="203" y="207"/>
                    <a:pt x="204" y="207"/>
                  </a:cubicBezTo>
                  <a:cubicBezTo>
                    <a:pt x="208" y="207"/>
                    <a:pt x="212" y="205"/>
                    <a:pt x="214" y="201"/>
                  </a:cubicBezTo>
                  <a:cubicBezTo>
                    <a:pt x="216" y="196"/>
                    <a:pt x="214" y="189"/>
                    <a:pt x="209" y="187"/>
                  </a:cubicBezTo>
                  <a:close/>
                </a:path>
              </a:pathLst>
            </a:custGeom>
            <a:grpFill/>
            <a:ln>
              <a:noFill/>
            </a:ln>
            <a:extLst>
              <a:ext uri="{91240B29-F687-4f45-9708-019B960494DF}">
                <a14:hiddenLine xmlns:a14="http://schemas.microsoft.com/office/drawing/2010/main" xmlns=""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prstClr val="black"/>
                </a:solidFill>
                <a:effectLst/>
                <a:uLnTx/>
                <a:uFillTx/>
                <a:latin typeface="Arial"/>
                <a:ea typeface="+mn-ea"/>
                <a:cs typeface="+mn-cs"/>
              </a:endParaRPr>
            </a:p>
          </p:txBody>
        </p:sp>
        <p:sp>
          <p:nvSpPr>
            <p:cNvPr id="56" name="Freeform 55"/>
            <p:cNvSpPr>
              <a:spLocks/>
            </p:cNvSpPr>
            <p:nvPr/>
          </p:nvSpPr>
          <p:spPr bwMode="auto">
            <a:xfrm>
              <a:off x="7932328" y="9192"/>
              <a:ext cx="95" cy="111"/>
            </a:xfrm>
            <a:custGeom>
              <a:avLst/>
              <a:gdLst>
                <a:gd name="T0" fmla="*/ 136 w 143"/>
                <a:gd name="T1" fmla="*/ 147 h 167"/>
                <a:gd name="T2" fmla="*/ 109 w 143"/>
                <a:gd name="T3" fmla="*/ 139 h 167"/>
                <a:gd name="T4" fmla="*/ 95 w 143"/>
                <a:gd name="T5" fmla="*/ 136 h 167"/>
                <a:gd name="T6" fmla="*/ 89 w 143"/>
                <a:gd name="T7" fmla="*/ 118 h 167"/>
                <a:gd name="T8" fmla="*/ 106 w 143"/>
                <a:gd name="T9" fmla="*/ 78 h 167"/>
                <a:gd name="T10" fmla="*/ 99 w 143"/>
                <a:gd name="T11" fmla="*/ 20 h 167"/>
                <a:gd name="T12" fmla="*/ 56 w 143"/>
                <a:gd name="T13" fmla="*/ 1 h 167"/>
                <a:gd name="T14" fmla="*/ 14 w 143"/>
                <a:gd name="T15" fmla="*/ 20 h 167"/>
                <a:gd name="T16" fmla="*/ 6 w 143"/>
                <a:gd name="T17" fmla="*/ 78 h 167"/>
                <a:gd name="T18" fmla="*/ 24 w 143"/>
                <a:gd name="T19" fmla="*/ 118 h 167"/>
                <a:gd name="T20" fmla="*/ 18 w 143"/>
                <a:gd name="T21" fmla="*/ 136 h 167"/>
                <a:gd name="T22" fmla="*/ 16 w 143"/>
                <a:gd name="T23" fmla="*/ 151 h 167"/>
                <a:gd name="T24" fmla="*/ 24 w 143"/>
                <a:gd name="T25" fmla="*/ 155 h 167"/>
                <a:gd name="T26" fmla="*/ 31 w 143"/>
                <a:gd name="T27" fmla="*/ 153 h 167"/>
                <a:gd name="T28" fmla="*/ 41 w 143"/>
                <a:gd name="T29" fmla="*/ 107 h 167"/>
                <a:gd name="T30" fmla="*/ 27 w 143"/>
                <a:gd name="T31" fmla="*/ 73 h 167"/>
                <a:gd name="T32" fmla="*/ 31 w 143"/>
                <a:gd name="T33" fmla="*/ 33 h 167"/>
                <a:gd name="T34" fmla="*/ 56 w 143"/>
                <a:gd name="T35" fmla="*/ 22 h 167"/>
                <a:gd name="T36" fmla="*/ 82 w 143"/>
                <a:gd name="T37" fmla="*/ 33 h 167"/>
                <a:gd name="T38" fmla="*/ 86 w 143"/>
                <a:gd name="T39" fmla="*/ 73 h 167"/>
                <a:gd name="T40" fmla="*/ 71 w 143"/>
                <a:gd name="T41" fmla="*/ 107 h 167"/>
                <a:gd name="T42" fmla="*/ 82 w 143"/>
                <a:gd name="T43" fmla="*/ 153 h 167"/>
                <a:gd name="T44" fmla="*/ 83 w 143"/>
                <a:gd name="T45" fmla="*/ 154 h 167"/>
                <a:gd name="T46" fmla="*/ 106 w 143"/>
                <a:gd name="T47" fmla="*/ 160 h 167"/>
                <a:gd name="T48" fmla="*/ 125 w 143"/>
                <a:gd name="T49" fmla="*/ 165 h 167"/>
                <a:gd name="T50" fmla="*/ 131 w 143"/>
                <a:gd name="T51" fmla="*/ 167 h 167"/>
                <a:gd name="T52" fmla="*/ 140 w 143"/>
                <a:gd name="T53" fmla="*/ 162 h 167"/>
                <a:gd name="T54" fmla="*/ 136 w 143"/>
                <a:gd name="T55" fmla="*/ 1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67">
                  <a:moveTo>
                    <a:pt x="136" y="147"/>
                  </a:moveTo>
                  <a:cubicBezTo>
                    <a:pt x="128" y="142"/>
                    <a:pt x="118" y="140"/>
                    <a:pt x="109" y="139"/>
                  </a:cubicBezTo>
                  <a:cubicBezTo>
                    <a:pt x="104" y="138"/>
                    <a:pt x="98" y="137"/>
                    <a:pt x="95" y="136"/>
                  </a:cubicBezTo>
                  <a:cubicBezTo>
                    <a:pt x="89" y="131"/>
                    <a:pt x="88" y="121"/>
                    <a:pt x="89" y="118"/>
                  </a:cubicBezTo>
                  <a:cubicBezTo>
                    <a:pt x="96" y="109"/>
                    <a:pt x="103" y="93"/>
                    <a:pt x="106" y="78"/>
                  </a:cubicBezTo>
                  <a:cubicBezTo>
                    <a:pt x="112" y="53"/>
                    <a:pt x="110" y="34"/>
                    <a:pt x="99" y="20"/>
                  </a:cubicBezTo>
                  <a:cubicBezTo>
                    <a:pt x="83" y="0"/>
                    <a:pt x="58" y="1"/>
                    <a:pt x="56" y="1"/>
                  </a:cubicBezTo>
                  <a:cubicBezTo>
                    <a:pt x="54" y="1"/>
                    <a:pt x="30" y="0"/>
                    <a:pt x="14" y="20"/>
                  </a:cubicBezTo>
                  <a:cubicBezTo>
                    <a:pt x="3" y="34"/>
                    <a:pt x="0" y="53"/>
                    <a:pt x="6" y="78"/>
                  </a:cubicBezTo>
                  <a:cubicBezTo>
                    <a:pt x="10" y="93"/>
                    <a:pt x="17" y="109"/>
                    <a:pt x="24" y="118"/>
                  </a:cubicBezTo>
                  <a:cubicBezTo>
                    <a:pt x="25" y="121"/>
                    <a:pt x="24" y="132"/>
                    <a:pt x="18" y="136"/>
                  </a:cubicBezTo>
                  <a:cubicBezTo>
                    <a:pt x="13" y="140"/>
                    <a:pt x="12" y="146"/>
                    <a:pt x="16" y="151"/>
                  </a:cubicBezTo>
                  <a:cubicBezTo>
                    <a:pt x="18" y="154"/>
                    <a:pt x="21" y="155"/>
                    <a:pt x="24" y="155"/>
                  </a:cubicBezTo>
                  <a:cubicBezTo>
                    <a:pt x="26" y="155"/>
                    <a:pt x="29" y="155"/>
                    <a:pt x="31" y="153"/>
                  </a:cubicBezTo>
                  <a:cubicBezTo>
                    <a:pt x="45" y="142"/>
                    <a:pt x="49" y="118"/>
                    <a:pt x="41" y="107"/>
                  </a:cubicBezTo>
                  <a:cubicBezTo>
                    <a:pt x="36" y="99"/>
                    <a:pt x="30" y="85"/>
                    <a:pt x="27" y="73"/>
                  </a:cubicBezTo>
                  <a:cubicBezTo>
                    <a:pt x="23" y="55"/>
                    <a:pt x="24" y="42"/>
                    <a:pt x="31" y="33"/>
                  </a:cubicBezTo>
                  <a:cubicBezTo>
                    <a:pt x="39" y="22"/>
                    <a:pt x="55" y="22"/>
                    <a:pt x="56" y="22"/>
                  </a:cubicBezTo>
                  <a:cubicBezTo>
                    <a:pt x="58" y="22"/>
                    <a:pt x="73" y="22"/>
                    <a:pt x="82" y="33"/>
                  </a:cubicBezTo>
                  <a:cubicBezTo>
                    <a:pt x="89" y="42"/>
                    <a:pt x="90" y="55"/>
                    <a:pt x="86" y="73"/>
                  </a:cubicBezTo>
                  <a:cubicBezTo>
                    <a:pt x="83" y="85"/>
                    <a:pt x="77" y="99"/>
                    <a:pt x="71" y="107"/>
                  </a:cubicBezTo>
                  <a:cubicBezTo>
                    <a:pt x="63" y="118"/>
                    <a:pt x="67" y="142"/>
                    <a:pt x="82" y="153"/>
                  </a:cubicBezTo>
                  <a:cubicBezTo>
                    <a:pt x="82" y="153"/>
                    <a:pt x="83" y="154"/>
                    <a:pt x="83" y="154"/>
                  </a:cubicBezTo>
                  <a:cubicBezTo>
                    <a:pt x="90" y="158"/>
                    <a:pt x="98" y="159"/>
                    <a:pt x="106" y="160"/>
                  </a:cubicBezTo>
                  <a:cubicBezTo>
                    <a:pt x="113" y="161"/>
                    <a:pt x="121" y="162"/>
                    <a:pt x="125" y="165"/>
                  </a:cubicBezTo>
                  <a:cubicBezTo>
                    <a:pt x="127" y="166"/>
                    <a:pt x="129" y="167"/>
                    <a:pt x="131" y="167"/>
                  </a:cubicBezTo>
                  <a:cubicBezTo>
                    <a:pt x="134" y="167"/>
                    <a:pt x="138" y="165"/>
                    <a:pt x="140" y="162"/>
                  </a:cubicBezTo>
                  <a:cubicBezTo>
                    <a:pt x="143" y="157"/>
                    <a:pt x="141" y="150"/>
                    <a:pt x="136" y="147"/>
                  </a:cubicBezTo>
                  <a:close/>
                </a:path>
              </a:pathLst>
            </a:custGeom>
            <a:grpFill/>
            <a:ln>
              <a:noFill/>
            </a:ln>
            <a:extLst>
              <a:ext uri="{91240B29-F687-4f45-9708-019B960494DF}">
                <a14:hiddenLine xmlns:a14="http://schemas.microsoft.com/office/drawing/2010/main" xmlns=""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prstClr val="black"/>
                </a:solidFill>
                <a:effectLst/>
                <a:uLnTx/>
                <a:uFillTx/>
                <a:latin typeface="Arial"/>
                <a:ea typeface="+mn-ea"/>
                <a:cs typeface="+mn-cs"/>
              </a:endParaRPr>
            </a:p>
          </p:txBody>
        </p:sp>
      </p:grpSp>
      <p:grpSp>
        <p:nvGrpSpPr>
          <p:cNvPr id="57" name="Group 380"/>
          <p:cNvGrpSpPr>
            <a:grpSpLocks noChangeAspect="1"/>
          </p:cNvGrpSpPr>
          <p:nvPr/>
        </p:nvGrpSpPr>
        <p:grpSpPr bwMode="auto">
          <a:xfrm>
            <a:off x="7467104" y="5420522"/>
            <a:ext cx="367631" cy="367631"/>
            <a:chOff x="7362" y="1207"/>
            <a:chExt cx="340" cy="340"/>
          </a:xfrm>
          <a:solidFill>
            <a:srgbClr val="0055A0"/>
          </a:solidFill>
        </p:grpSpPr>
        <p:sp>
          <p:nvSpPr>
            <p:cNvPr id="58" name="Freeform 381"/>
            <p:cNvSpPr>
              <a:spLocks noEditPoints="1"/>
            </p:cNvSpPr>
            <p:nvPr/>
          </p:nvSpPr>
          <p:spPr bwMode="auto">
            <a:xfrm>
              <a:off x="7482" y="1271"/>
              <a:ext cx="99" cy="219"/>
            </a:xfrm>
            <a:custGeom>
              <a:avLst/>
              <a:gdLst>
                <a:gd name="T0" fmla="*/ 149 w 149"/>
                <a:gd name="T1" fmla="*/ 224 h 330"/>
                <a:gd name="T2" fmla="*/ 85 w 149"/>
                <a:gd name="T3" fmla="*/ 150 h 330"/>
                <a:gd name="T4" fmla="*/ 85 w 149"/>
                <a:gd name="T5" fmla="*/ 44 h 330"/>
                <a:gd name="T6" fmla="*/ 121 w 149"/>
                <a:gd name="T7" fmla="*/ 69 h 330"/>
                <a:gd name="T8" fmla="*/ 135 w 149"/>
                <a:gd name="T9" fmla="*/ 73 h 330"/>
                <a:gd name="T10" fmla="*/ 139 w 149"/>
                <a:gd name="T11" fmla="*/ 58 h 330"/>
                <a:gd name="T12" fmla="*/ 85 w 149"/>
                <a:gd name="T13" fmla="*/ 22 h 330"/>
                <a:gd name="T14" fmla="*/ 85 w 149"/>
                <a:gd name="T15" fmla="*/ 10 h 330"/>
                <a:gd name="T16" fmla="*/ 75 w 149"/>
                <a:gd name="T17" fmla="*/ 0 h 330"/>
                <a:gd name="T18" fmla="*/ 64 w 149"/>
                <a:gd name="T19" fmla="*/ 10 h 330"/>
                <a:gd name="T20" fmla="*/ 64 w 149"/>
                <a:gd name="T21" fmla="*/ 22 h 330"/>
                <a:gd name="T22" fmla="*/ 0 w 149"/>
                <a:gd name="T23" fmla="*/ 96 h 330"/>
                <a:gd name="T24" fmla="*/ 64 w 149"/>
                <a:gd name="T25" fmla="*/ 169 h 330"/>
                <a:gd name="T26" fmla="*/ 64 w 149"/>
                <a:gd name="T27" fmla="*/ 276 h 330"/>
                <a:gd name="T28" fmla="*/ 24 w 149"/>
                <a:gd name="T29" fmla="*/ 241 h 330"/>
                <a:gd name="T30" fmla="*/ 11 w 149"/>
                <a:gd name="T31" fmla="*/ 235 h 330"/>
                <a:gd name="T32" fmla="*/ 4 w 149"/>
                <a:gd name="T33" fmla="*/ 249 h 330"/>
                <a:gd name="T34" fmla="*/ 64 w 149"/>
                <a:gd name="T35" fmla="*/ 297 h 330"/>
                <a:gd name="T36" fmla="*/ 64 w 149"/>
                <a:gd name="T37" fmla="*/ 320 h 330"/>
                <a:gd name="T38" fmla="*/ 75 w 149"/>
                <a:gd name="T39" fmla="*/ 330 h 330"/>
                <a:gd name="T40" fmla="*/ 85 w 149"/>
                <a:gd name="T41" fmla="*/ 320 h 330"/>
                <a:gd name="T42" fmla="*/ 85 w 149"/>
                <a:gd name="T43" fmla="*/ 297 h 330"/>
                <a:gd name="T44" fmla="*/ 149 w 149"/>
                <a:gd name="T45" fmla="*/ 224 h 330"/>
                <a:gd name="T46" fmla="*/ 21 w 149"/>
                <a:gd name="T47" fmla="*/ 96 h 330"/>
                <a:gd name="T48" fmla="*/ 64 w 149"/>
                <a:gd name="T49" fmla="*/ 43 h 330"/>
                <a:gd name="T50" fmla="*/ 64 w 149"/>
                <a:gd name="T51" fmla="*/ 148 h 330"/>
                <a:gd name="T52" fmla="*/ 21 w 149"/>
                <a:gd name="T53" fmla="*/ 96 h 330"/>
                <a:gd name="T54" fmla="*/ 85 w 149"/>
                <a:gd name="T55" fmla="*/ 276 h 330"/>
                <a:gd name="T56" fmla="*/ 85 w 149"/>
                <a:gd name="T57" fmla="*/ 171 h 330"/>
                <a:gd name="T58" fmla="*/ 128 w 149"/>
                <a:gd name="T59" fmla="*/ 224 h 330"/>
                <a:gd name="T60" fmla="*/ 85 w 149"/>
                <a:gd name="T61" fmla="*/ 27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330">
                  <a:moveTo>
                    <a:pt x="149" y="224"/>
                  </a:moveTo>
                  <a:cubicBezTo>
                    <a:pt x="149" y="186"/>
                    <a:pt x="121" y="155"/>
                    <a:pt x="85" y="150"/>
                  </a:cubicBezTo>
                  <a:cubicBezTo>
                    <a:pt x="85" y="44"/>
                    <a:pt x="85" y="44"/>
                    <a:pt x="85" y="44"/>
                  </a:cubicBezTo>
                  <a:cubicBezTo>
                    <a:pt x="100" y="47"/>
                    <a:pt x="113" y="56"/>
                    <a:pt x="121" y="69"/>
                  </a:cubicBezTo>
                  <a:cubicBezTo>
                    <a:pt x="124" y="74"/>
                    <a:pt x="130" y="76"/>
                    <a:pt x="135" y="73"/>
                  </a:cubicBezTo>
                  <a:cubicBezTo>
                    <a:pt x="141" y="70"/>
                    <a:pt x="142" y="63"/>
                    <a:pt x="139" y="58"/>
                  </a:cubicBezTo>
                  <a:cubicBezTo>
                    <a:pt x="128" y="38"/>
                    <a:pt x="108" y="25"/>
                    <a:pt x="85" y="22"/>
                  </a:cubicBezTo>
                  <a:cubicBezTo>
                    <a:pt x="85" y="10"/>
                    <a:pt x="85" y="10"/>
                    <a:pt x="85" y="10"/>
                  </a:cubicBezTo>
                  <a:cubicBezTo>
                    <a:pt x="85" y="4"/>
                    <a:pt x="81" y="0"/>
                    <a:pt x="75" y="0"/>
                  </a:cubicBezTo>
                  <a:cubicBezTo>
                    <a:pt x="69" y="0"/>
                    <a:pt x="64" y="4"/>
                    <a:pt x="64" y="10"/>
                  </a:cubicBezTo>
                  <a:cubicBezTo>
                    <a:pt x="64" y="22"/>
                    <a:pt x="64" y="22"/>
                    <a:pt x="64" y="22"/>
                  </a:cubicBezTo>
                  <a:cubicBezTo>
                    <a:pt x="28" y="27"/>
                    <a:pt x="0" y="58"/>
                    <a:pt x="0" y="96"/>
                  </a:cubicBezTo>
                  <a:cubicBezTo>
                    <a:pt x="0" y="133"/>
                    <a:pt x="28" y="164"/>
                    <a:pt x="64" y="169"/>
                  </a:cubicBezTo>
                  <a:cubicBezTo>
                    <a:pt x="64" y="276"/>
                    <a:pt x="64" y="276"/>
                    <a:pt x="64" y="276"/>
                  </a:cubicBezTo>
                  <a:cubicBezTo>
                    <a:pt x="46" y="272"/>
                    <a:pt x="31" y="259"/>
                    <a:pt x="24" y="241"/>
                  </a:cubicBezTo>
                  <a:cubicBezTo>
                    <a:pt x="22" y="236"/>
                    <a:pt x="16" y="233"/>
                    <a:pt x="11" y="235"/>
                  </a:cubicBezTo>
                  <a:cubicBezTo>
                    <a:pt x="5" y="237"/>
                    <a:pt x="2" y="243"/>
                    <a:pt x="4" y="249"/>
                  </a:cubicBezTo>
                  <a:cubicBezTo>
                    <a:pt x="14" y="275"/>
                    <a:pt x="37" y="294"/>
                    <a:pt x="64" y="297"/>
                  </a:cubicBezTo>
                  <a:cubicBezTo>
                    <a:pt x="64" y="320"/>
                    <a:pt x="64" y="320"/>
                    <a:pt x="64" y="320"/>
                  </a:cubicBezTo>
                  <a:cubicBezTo>
                    <a:pt x="64" y="326"/>
                    <a:pt x="69" y="330"/>
                    <a:pt x="75" y="330"/>
                  </a:cubicBezTo>
                  <a:cubicBezTo>
                    <a:pt x="81" y="330"/>
                    <a:pt x="85" y="326"/>
                    <a:pt x="85" y="320"/>
                  </a:cubicBezTo>
                  <a:cubicBezTo>
                    <a:pt x="85" y="297"/>
                    <a:pt x="85" y="297"/>
                    <a:pt x="85" y="297"/>
                  </a:cubicBezTo>
                  <a:cubicBezTo>
                    <a:pt x="121" y="292"/>
                    <a:pt x="149" y="261"/>
                    <a:pt x="149" y="224"/>
                  </a:cubicBezTo>
                  <a:close/>
                  <a:moveTo>
                    <a:pt x="21" y="96"/>
                  </a:moveTo>
                  <a:cubicBezTo>
                    <a:pt x="21" y="70"/>
                    <a:pt x="40" y="48"/>
                    <a:pt x="64" y="43"/>
                  </a:cubicBezTo>
                  <a:cubicBezTo>
                    <a:pt x="64" y="148"/>
                    <a:pt x="64" y="148"/>
                    <a:pt x="64" y="148"/>
                  </a:cubicBezTo>
                  <a:cubicBezTo>
                    <a:pt x="40" y="143"/>
                    <a:pt x="21" y="121"/>
                    <a:pt x="21" y="96"/>
                  </a:cubicBezTo>
                  <a:close/>
                  <a:moveTo>
                    <a:pt x="85" y="276"/>
                  </a:moveTo>
                  <a:cubicBezTo>
                    <a:pt x="85" y="171"/>
                    <a:pt x="85" y="171"/>
                    <a:pt x="85" y="171"/>
                  </a:cubicBezTo>
                  <a:cubicBezTo>
                    <a:pt x="110" y="176"/>
                    <a:pt x="128" y="198"/>
                    <a:pt x="128" y="224"/>
                  </a:cubicBezTo>
                  <a:cubicBezTo>
                    <a:pt x="128" y="249"/>
                    <a:pt x="110" y="271"/>
                    <a:pt x="85" y="2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59" name="Freeform 382"/>
            <p:cNvSpPr>
              <a:spLocks noEditPoints="1"/>
            </p:cNvSpPr>
            <p:nvPr/>
          </p:nvSpPr>
          <p:spPr bwMode="auto">
            <a:xfrm>
              <a:off x="7362" y="1207"/>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grpSp>
      <p:grpSp>
        <p:nvGrpSpPr>
          <p:cNvPr id="60" name="Group 835"/>
          <p:cNvGrpSpPr>
            <a:grpSpLocks noChangeAspect="1"/>
          </p:cNvGrpSpPr>
          <p:nvPr/>
        </p:nvGrpSpPr>
        <p:grpSpPr bwMode="auto">
          <a:xfrm>
            <a:off x="5874268" y="5435500"/>
            <a:ext cx="367982" cy="367982"/>
            <a:chOff x="4873" y="3698"/>
            <a:chExt cx="340" cy="340"/>
          </a:xfrm>
          <a:solidFill>
            <a:srgbClr val="0055A0"/>
          </a:solidFill>
        </p:grpSpPr>
        <p:sp>
          <p:nvSpPr>
            <p:cNvPr id="61" name="Freeform 60"/>
            <p:cNvSpPr>
              <a:spLocks noEditPoints="1"/>
            </p:cNvSpPr>
            <p:nvPr/>
          </p:nvSpPr>
          <p:spPr bwMode="auto">
            <a:xfrm>
              <a:off x="4873" y="3698"/>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62" name="Freeform 61"/>
            <p:cNvSpPr>
              <a:spLocks noEditPoints="1"/>
            </p:cNvSpPr>
            <p:nvPr/>
          </p:nvSpPr>
          <p:spPr bwMode="auto">
            <a:xfrm>
              <a:off x="4937" y="3762"/>
              <a:ext cx="212" cy="184"/>
            </a:xfrm>
            <a:custGeom>
              <a:avLst/>
              <a:gdLst>
                <a:gd name="T0" fmla="*/ 297 w 320"/>
                <a:gd name="T1" fmla="*/ 181 h 277"/>
                <a:gd name="T2" fmla="*/ 192 w 320"/>
                <a:gd name="T3" fmla="*/ 32 h 277"/>
                <a:gd name="T4" fmla="*/ 170 w 320"/>
                <a:gd name="T5" fmla="*/ 21 h 277"/>
                <a:gd name="T6" fmla="*/ 160 w 320"/>
                <a:gd name="T7" fmla="*/ 0 h 277"/>
                <a:gd name="T8" fmla="*/ 149 w 320"/>
                <a:gd name="T9" fmla="*/ 21 h 277"/>
                <a:gd name="T10" fmla="*/ 128 w 320"/>
                <a:gd name="T11" fmla="*/ 32 h 277"/>
                <a:gd name="T12" fmla="*/ 23 w 320"/>
                <a:gd name="T13" fmla="*/ 181 h 277"/>
                <a:gd name="T14" fmla="*/ 0 w 320"/>
                <a:gd name="T15" fmla="*/ 192 h 277"/>
                <a:gd name="T16" fmla="*/ 10 w 320"/>
                <a:gd name="T17" fmla="*/ 277 h 277"/>
                <a:gd name="T18" fmla="*/ 21 w 320"/>
                <a:gd name="T19" fmla="*/ 202 h 277"/>
                <a:gd name="T20" fmla="*/ 298 w 320"/>
                <a:gd name="T21" fmla="*/ 266 h 277"/>
                <a:gd name="T22" fmla="*/ 320 w 320"/>
                <a:gd name="T23" fmla="*/ 266 h 277"/>
                <a:gd name="T24" fmla="*/ 309 w 320"/>
                <a:gd name="T25" fmla="*/ 181 h 277"/>
                <a:gd name="T26" fmla="*/ 170 w 320"/>
                <a:gd name="T27" fmla="*/ 42 h 277"/>
                <a:gd name="T28" fmla="*/ 160 w 320"/>
                <a:gd name="T29" fmla="*/ 64 h 277"/>
                <a:gd name="T30" fmla="*/ 149 w 320"/>
                <a:gd name="T31" fmla="*/ 42 h 277"/>
                <a:gd name="T32" fmla="*/ 140 w 320"/>
                <a:gd name="T33" fmla="*/ 87 h 277"/>
                <a:gd name="T34" fmla="*/ 160 w 320"/>
                <a:gd name="T35" fmla="*/ 85 h 277"/>
                <a:gd name="T36" fmla="*/ 179 w 320"/>
                <a:gd name="T37" fmla="*/ 87 h 277"/>
                <a:gd name="T38" fmla="*/ 44 w 320"/>
                <a:gd name="T39" fmla="*/ 181 h 277"/>
                <a:gd name="T40" fmla="*/ 106 w 320"/>
                <a:gd name="T41" fmla="*/ 266 h 277"/>
                <a:gd name="T42" fmla="*/ 85 w 320"/>
                <a:gd name="T43" fmla="*/ 266 h 277"/>
                <a:gd name="T44" fmla="*/ 96 w 320"/>
                <a:gd name="T45" fmla="*/ 224 h 277"/>
                <a:gd name="T46" fmla="*/ 64 w 320"/>
                <a:gd name="T47" fmla="*/ 234 h 277"/>
                <a:gd name="T48" fmla="*/ 53 w 320"/>
                <a:gd name="T49" fmla="*/ 277 h 277"/>
                <a:gd name="T50" fmla="*/ 42 w 320"/>
                <a:gd name="T51" fmla="*/ 234 h 277"/>
                <a:gd name="T52" fmla="*/ 64 w 320"/>
                <a:gd name="T53" fmla="*/ 234 h 277"/>
                <a:gd name="T54" fmla="*/ 192 w 320"/>
                <a:gd name="T55" fmla="*/ 266 h 277"/>
                <a:gd name="T56" fmla="*/ 170 w 320"/>
                <a:gd name="T57" fmla="*/ 266 h 277"/>
                <a:gd name="T58" fmla="*/ 181 w 320"/>
                <a:gd name="T59" fmla="*/ 224 h 277"/>
                <a:gd name="T60" fmla="*/ 149 w 320"/>
                <a:gd name="T61" fmla="*/ 234 h 277"/>
                <a:gd name="T62" fmla="*/ 138 w 320"/>
                <a:gd name="T63" fmla="*/ 277 h 277"/>
                <a:gd name="T64" fmla="*/ 128 w 320"/>
                <a:gd name="T65" fmla="*/ 234 h 277"/>
                <a:gd name="T66" fmla="*/ 149 w 320"/>
                <a:gd name="T67" fmla="*/ 234 h 277"/>
                <a:gd name="T68" fmla="*/ 277 w 320"/>
                <a:gd name="T69" fmla="*/ 266 h 277"/>
                <a:gd name="T70" fmla="*/ 256 w 320"/>
                <a:gd name="T71" fmla="*/ 266 h 277"/>
                <a:gd name="T72" fmla="*/ 266 w 320"/>
                <a:gd name="T73" fmla="*/ 224 h 277"/>
                <a:gd name="T74" fmla="*/ 234 w 320"/>
                <a:gd name="T75" fmla="*/ 234 h 277"/>
                <a:gd name="T76" fmla="*/ 224 w 320"/>
                <a:gd name="T77" fmla="*/ 277 h 277"/>
                <a:gd name="T78" fmla="*/ 213 w 320"/>
                <a:gd name="T79" fmla="*/ 234 h 277"/>
                <a:gd name="T80" fmla="*/ 234 w 320"/>
                <a:gd name="T81" fmla="*/ 23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0" h="277">
                  <a:moveTo>
                    <a:pt x="309" y="181"/>
                  </a:moveTo>
                  <a:cubicBezTo>
                    <a:pt x="297" y="181"/>
                    <a:pt x="297" y="181"/>
                    <a:pt x="297" y="181"/>
                  </a:cubicBezTo>
                  <a:cubicBezTo>
                    <a:pt x="288" y="125"/>
                    <a:pt x="246" y="81"/>
                    <a:pt x="192" y="68"/>
                  </a:cubicBezTo>
                  <a:cubicBezTo>
                    <a:pt x="192" y="32"/>
                    <a:pt x="192" y="32"/>
                    <a:pt x="192" y="32"/>
                  </a:cubicBezTo>
                  <a:cubicBezTo>
                    <a:pt x="192" y="26"/>
                    <a:pt x="187" y="21"/>
                    <a:pt x="181" y="21"/>
                  </a:cubicBezTo>
                  <a:cubicBezTo>
                    <a:pt x="170" y="21"/>
                    <a:pt x="170" y="21"/>
                    <a:pt x="170" y="21"/>
                  </a:cubicBezTo>
                  <a:cubicBezTo>
                    <a:pt x="170" y="10"/>
                    <a:pt x="170" y="10"/>
                    <a:pt x="170" y="10"/>
                  </a:cubicBezTo>
                  <a:cubicBezTo>
                    <a:pt x="170" y="4"/>
                    <a:pt x="166" y="0"/>
                    <a:pt x="160" y="0"/>
                  </a:cubicBezTo>
                  <a:cubicBezTo>
                    <a:pt x="154" y="0"/>
                    <a:pt x="149" y="4"/>
                    <a:pt x="149" y="10"/>
                  </a:cubicBezTo>
                  <a:cubicBezTo>
                    <a:pt x="149" y="21"/>
                    <a:pt x="149" y="21"/>
                    <a:pt x="149" y="21"/>
                  </a:cubicBezTo>
                  <a:cubicBezTo>
                    <a:pt x="138" y="21"/>
                    <a:pt x="138" y="21"/>
                    <a:pt x="138" y="21"/>
                  </a:cubicBezTo>
                  <a:cubicBezTo>
                    <a:pt x="132" y="21"/>
                    <a:pt x="128" y="26"/>
                    <a:pt x="128" y="32"/>
                  </a:cubicBezTo>
                  <a:cubicBezTo>
                    <a:pt x="128" y="68"/>
                    <a:pt x="128" y="68"/>
                    <a:pt x="128" y="68"/>
                  </a:cubicBezTo>
                  <a:cubicBezTo>
                    <a:pt x="73" y="81"/>
                    <a:pt x="31" y="125"/>
                    <a:pt x="23" y="181"/>
                  </a:cubicBezTo>
                  <a:cubicBezTo>
                    <a:pt x="10" y="181"/>
                    <a:pt x="10" y="181"/>
                    <a:pt x="10" y="181"/>
                  </a:cubicBezTo>
                  <a:cubicBezTo>
                    <a:pt x="4" y="181"/>
                    <a:pt x="0" y="186"/>
                    <a:pt x="0" y="192"/>
                  </a:cubicBezTo>
                  <a:cubicBezTo>
                    <a:pt x="0" y="266"/>
                    <a:pt x="0" y="266"/>
                    <a:pt x="0" y="266"/>
                  </a:cubicBezTo>
                  <a:cubicBezTo>
                    <a:pt x="0" y="272"/>
                    <a:pt x="4" y="277"/>
                    <a:pt x="10" y="277"/>
                  </a:cubicBezTo>
                  <a:cubicBezTo>
                    <a:pt x="16" y="277"/>
                    <a:pt x="21" y="272"/>
                    <a:pt x="21" y="266"/>
                  </a:cubicBezTo>
                  <a:cubicBezTo>
                    <a:pt x="21" y="202"/>
                    <a:pt x="21" y="202"/>
                    <a:pt x="21" y="202"/>
                  </a:cubicBezTo>
                  <a:cubicBezTo>
                    <a:pt x="298" y="202"/>
                    <a:pt x="298" y="202"/>
                    <a:pt x="298" y="202"/>
                  </a:cubicBezTo>
                  <a:cubicBezTo>
                    <a:pt x="298" y="266"/>
                    <a:pt x="298" y="266"/>
                    <a:pt x="298" y="266"/>
                  </a:cubicBezTo>
                  <a:cubicBezTo>
                    <a:pt x="298" y="272"/>
                    <a:pt x="303" y="277"/>
                    <a:pt x="309" y="277"/>
                  </a:cubicBezTo>
                  <a:cubicBezTo>
                    <a:pt x="315" y="277"/>
                    <a:pt x="320" y="272"/>
                    <a:pt x="320" y="266"/>
                  </a:cubicBezTo>
                  <a:cubicBezTo>
                    <a:pt x="320" y="192"/>
                    <a:pt x="320" y="192"/>
                    <a:pt x="320" y="192"/>
                  </a:cubicBezTo>
                  <a:cubicBezTo>
                    <a:pt x="320" y="186"/>
                    <a:pt x="315" y="181"/>
                    <a:pt x="309" y="181"/>
                  </a:cubicBezTo>
                  <a:close/>
                  <a:moveTo>
                    <a:pt x="149" y="42"/>
                  </a:moveTo>
                  <a:cubicBezTo>
                    <a:pt x="170" y="42"/>
                    <a:pt x="170" y="42"/>
                    <a:pt x="170" y="42"/>
                  </a:cubicBezTo>
                  <a:cubicBezTo>
                    <a:pt x="170" y="64"/>
                    <a:pt x="170" y="64"/>
                    <a:pt x="170" y="64"/>
                  </a:cubicBezTo>
                  <a:cubicBezTo>
                    <a:pt x="170" y="64"/>
                    <a:pt x="164" y="64"/>
                    <a:pt x="160" y="64"/>
                  </a:cubicBezTo>
                  <a:cubicBezTo>
                    <a:pt x="155" y="64"/>
                    <a:pt x="149" y="64"/>
                    <a:pt x="149" y="64"/>
                  </a:cubicBezTo>
                  <a:lnTo>
                    <a:pt x="149" y="42"/>
                  </a:lnTo>
                  <a:close/>
                  <a:moveTo>
                    <a:pt x="44" y="181"/>
                  </a:moveTo>
                  <a:cubicBezTo>
                    <a:pt x="53" y="133"/>
                    <a:pt x="91" y="95"/>
                    <a:pt x="140" y="87"/>
                  </a:cubicBezTo>
                  <a:cubicBezTo>
                    <a:pt x="147" y="86"/>
                    <a:pt x="147" y="86"/>
                    <a:pt x="147" y="86"/>
                  </a:cubicBezTo>
                  <a:cubicBezTo>
                    <a:pt x="152" y="85"/>
                    <a:pt x="155" y="85"/>
                    <a:pt x="160" y="85"/>
                  </a:cubicBezTo>
                  <a:cubicBezTo>
                    <a:pt x="164" y="85"/>
                    <a:pt x="167" y="85"/>
                    <a:pt x="172" y="86"/>
                  </a:cubicBezTo>
                  <a:cubicBezTo>
                    <a:pt x="179" y="87"/>
                    <a:pt x="179" y="87"/>
                    <a:pt x="179" y="87"/>
                  </a:cubicBezTo>
                  <a:cubicBezTo>
                    <a:pt x="228" y="95"/>
                    <a:pt x="266" y="133"/>
                    <a:pt x="275" y="181"/>
                  </a:cubicBezTo>
                  <a:lnTo>
                    <a:pt x="44" y="181"/>
                  </a:lnTo>
                  <a:close/>
                  <a:moveTo>
                    <a:pt x="106" y="234"/>
                  </a:moveTo>
                  <a:cubicBezTo>
                    <a:pt x="106" y="266"/>
                    <a:pt x="106" y="266"/>
                    <a:pt x="106" y="266"/>
                  </a:cubicBezTo>
                  <a:cubicBezTo>
                    <a:pt x="106" y="272"/>
                    <a:pt x="102" y="277"/>
                    <a:pt x="96" y="277"/>
                  </a:cubicBezTo>
                  <a:cubicBezTo>
                    <a:pt x="90" y="277"/>
                    <a:pt x="85" y="272"/>
                    <a:pt x="85" y="266"/>
                  </a:cubicBezTo>
                  <a:cubicBezTo>
                    <a:pt x="85" y="234"/>
                    <a:pt x="85" y="234"/>
                    <a:pt x="85" y="234"/>
                  </a:cubicBezTo>
                  <a:cubicBezTo>
                    <a:pt x="85" y="228"/>
                    <a:pt x="90" y="224"/>
                    <a:pt x="96" y="224"/>
                  </a:cubicBezTo>
                  <a:cubicBezTo>
                    <a:pt x="102" y="224"/>
                    <a:pt x="106" y="228"/>
                    <a:pt x="106" y="234"/>
                  </a:cubicBezTo>
                  <a:close/>
                  <a:moveTo>
                    <a:pt x="64" y="234"/>
                  </a:moveTo>
                  <a:cubicBezTo>
                    <a:pt x="64" y="266"/>
                    <a:pt x="64" y="266"/>
                    <a:pt x="64" y="266"/>
                  </a:cubicBezTo>
                  <a:cubicBezTo>
                    <a:pt x="64" y="272"/>
                    <a:pt x="59" y="277"/>
                    <a:pt x="53" y="277"/>
                  </a:cubicBezTo>
                  <a:cubicBezTo>
                    <a:pt x="47" y="277"/>
                    <a:pt x="42" y="272"/>
                    <a:pt x="42" y="266"/>
                  </a:cubicBezTo>
                  <a:cubicBezTo>
                    <a:pt x="42" y="234"/>
                    <a:pt x="42" y="234"/>
                    <a:pt x="42" y="234"/>
                  </a:cubicBezTo>
                  <a:cubicBezTo>
                    <a:pt x="42" y="228"/>
                    <a:pt x="47" y="224"/>
                    <a:pt x="53" y="224"/>
                  </a:cubicBezTo>
                  <a:cubicBezTo>
                    <a:pt x="59" y="224"/>
                    <a:pt x="64" y="228"/>
                    <a:pt x="64" y="234"/>
                  </a:cubicBezTo>
                  <a:close/>
                  <a:moveTo>
                    <a:pt x="192" y="234"/>
                  </a:moveTo>
                  <a:cubicBezTo>
                    <a:pt x="192" y="266"/>
                    <a:pt x="192" y="266"/>
                    <a:pt x="192" y="266"/>
                  </a:cubicBezTo>
                  <a:cubicBezTo>
                    <a:pt x="192" y="272"/>
                    <a:pt x="187" y="277"/>
                    <a:pt x="181" y="277"/>
                  </a:cubicBezTo>
                  <a:cubicBezTo>
                    <a:pt x="175" y="277"/>
                    <a:pt x="170" y="272"/>
                    <a:pt x="170" y="266"/>
                  </a:cubicBezTo>
                  <a:cubicBezTo>
                    <a:pt x="170" y="234"/>
                    <a:pt x="170" y="234"/>
                    <a:pt x="170" y="234"/>
                  </a:cubicBezTo>
                  <a:cubicBezTo>
                    <a:pt x="170" y="228"/>
                    <a:pt x="175" y="224"/>
                    <a:pt x="181" y="224"/>
                  </a:cubicBezTo>
                  <a:cubicBezTo>
                    <a:pt x="187" y="224"/>
                    <a:pt x="192" y="228"/>
                    <a:pt x="192" y="234"/>
                  </a:cubicBezTo>
                  <a:close/>
                  <a:moveTo>
                    <a:pt x="149" y="234"/>
                  </a:moveTo>
                  <a:cubicBezTo>
                    <a:pt x="149" y="266"/>
                    <a:pt x="149" y="266"/>
                    <a:pt x="149" y="266"/>
                  </a:cubicBezTo>
                  <a:cubicBezTo>
                    <a:pt x="149" y="272"/>
                    <a:pt x="144" y="277"/>
                    <a:pt x="138" y="277"/>
                  </a:cubicBezTo>
                  <a:cubicBezTo>
                    <a:pt x="132" y="277"/>
                    <a:pt x="128" y="272"/>
                    <a:pt x="128" y="266"/>
                  </a:cubicBezTo>
                  <a:cubicBezTo>
                    <a:pt x="128" y="234"/>
                    <a:pt x="128" y="234"/>
                    <a:pt x="128" y="234"/>
                  </a:cubicBezTo>
                  <a:cubicBezTo>
                    <a:pt x="128" y="228"/>
                    <a:pt x="132" y="224"/>
                    <a:pt x="138" y="224"/>
                  </a:cubicBezTo>
                  <a:cubicBezTo>
                    <a:pt x="144" y="224"/>
                    <a:pt x="149" y="228"/>
                    <a:pt x="149" y="234"/>
                  </a:cubicBezTo>
                  <a:close/>
                  <a:moveTo>
                    <a:pt x="277" y="234"/>
                  </a:moveTo>
                  <a:cubicBezTo>
                    <a:pt x="277" y="266"/>
                    <a:pt x="277" y="266"/>
                    <a:pt x="277" y="266"/>
                  </a:cubicBezTo>
                  <a:cubicBezTo>
                    <a:pt x="277" y="272"/>
                    <a:pt x="272" y="277"/>
                    <a:pt x="266" y="277"/>
                  </a:cubicBezTo>
                  <a:cubicBezTo>
                    <a:pt x="260" y="277"/>
                    <a:pt x="256" y="272"/>
                    <a:pt x="256" y="266"/>
                  </a:cubicBezTo>
                  <a:cubicBezTo>
                    <a:pt x="256" y="234"/>
                    <a:pt x="256" y="234"/>
                    <a:pt x="256" y="234"/>
                  </a:cubicBezTo>
                  <a:cubicBezTo>
                    <a:pt x="256" y="228"/>
                    <a:pt x="260" y="224"/>
                    <a:pt x="266" y="224"/>
                  </a:cubicBezTo>
                  <a:cubicBezTo>
                    <a:pt x="272" y="224"/>
                    <a:pt x="277" y="228"/>
                    <a:pt x="277" y="234"/>
                  </a:cubicBezTo>
                  <a:close/>
                  <a:moveTo>
                    <a:pt x="234" y="234"/>
                  </a:moveTo>
                  <a:cubicBezTo>
                    <a:pt x="234" y="266"/>
                    <a:pt x="234" y="266"/>
                    <a:pt x="234" y="266"/>
                  </a:cubicBezTo>
                  <a:cubicBezTo>
                    <a:pt x="234" y="272"/>
                    <a:pt x="230" y="277"/>
                    <a:pt x="224" y="277"/>
                  </a:cubicBezTo>
                  <a:cubicBezTo>
                    <a:pt x="218" y="277"/>
                    <a:pt x="213" y="272"/>
                    <a:pt x="213" y="266"/>
                  </a:cubicBezTo>
                  <a:cubicBezTo>
                    <a:pt x="213" y="234"/>
                    <a:pt x="213" y="234"/>
                    <a:pt x="213" y="234"/>
                  </a:cubicBezTo>
                  <a:cubicBezTo>
                    <a:pt x="213" y="228"/>
                    <a:pt x="218" y="224"/>
                    <a:pt x="224" y="224"/>
                  </a:cubicBezTo>
                  <a:cubicBezTo>
                    <a:pt x="230" y="224"/>
                    <a:pt x="234" y="228"/>
                    <a:pt x="234"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grpSp>
      <p:grpSp>
        <p:nvGrpSpPr>
          <p:cNvPr id="39" name="Group 192"/>
          <p:cNvGrpSpPr>
            <a:grpSpLocks noChangeAspect="1"/>
          </p:cNvGrpSpPr>
          <p:nvPr/>
        </p:nvGrpSpPr>
        <p:grpSpPr bwMode="auto">
          <a:xfrm>
            <a:off x="4403642" y="5436608"/>
            <a:ext cx="367041" cy="367041"/>
            <a:chOff x="378" y="713"/>
            <a:chExt cx="340" cy="340"/>
          </a:xfrm>
          <a:solidFill>
            <a:srgbClr val="0055A0"/>
          </a:solidFill>
        </p:grpSpPr>
        <p:sp>
          <p:nvSpPr>
            <p:cNvPr id="40" name="Freeform 193"/>
            <p:cNvSpPr>
              <a:spLocks noEditPoints="1"/>
            </p:cNvSpPr>
            <p:nvPr/>
          </p:nvSpPr>
          <p:spPr bwMode="auto">
            <a:xfrm>
              <a:off x="378" y="713"/>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41" name="Freeform 194"/>
            <p:cNvSpPr>
              <a:spLocks noEditPoints="1"/>
            </p:cNvSpPr>
            <p:nvPr/>
          </p:nvSpPr>
          <p:spPr bwMode="auto">
            <a:xfrm>
              <a:off x="442" y="812"/>
              <a:ext cx="212" cy="157"/>
            </a:xfrm>
            <a:custGeom>
              <a:avLst/>
              <a:gdLst>
                <a:gd name="T0" fmla="*/ 309 w 320"/>
                <a:gd name="T1" fmla="*/ 21 h 236"/>
                <a:gd name="T2" fmla="*/ 309 w 320"/>
                <a:gd name="T3" fmla="*/ 0 h 236"/>
                <a:gd name="T4" fmla="*/ 288 w 320"/>
                <a:gd name="T5" fmla="*/ 11 h 236"/>
                <a:gd name="T6" fmla="*/ 247 w 320"/>
                <a:gd name="T7" fmla="*/ 32 h 236"/>
                <a:gd name="T8" fmla="*/ 165 w 320"/>
                <a:gd name="T9" fmla="*/ 12 h 236"/>
                <a:gd name="T10" fmla="*/ 128 w 320"/>
                <a:gd name="T11" fmla="*/ 32 h 236"/>
                <a:gd name="T12" fmla="*/ 32 w 320"/>
                <a:gd name="T13" fmla="*/ 11 h 236"/>
                <a:gd name="T14" fmla="*/ 10 w 320"/>
                <a:gd name="T15" fmla="*/ 0 h 236"/>
                <a:gd name="T16" fmla="*/ 10 w 320"/>
                <a:gd name="T17" fmla="*/ 21 h 236"/>
                <a:gd name="T18" fmla="*/ 0 w 320"/>
                <a:gd name="T19" fmla="*/ 181 h 236"/>
                <a:gd name="T20" fmla="*/ 21 w 320"/>
                <a:gd name="T21" fmla="*/ 192 h 236"/>
                <a:gd name="T22" fmla="*/ 32 w 320"/>
                <a:gd name="T23" fmla="*/ 171 h 236"/>
                <a:gd name="T24" fmla="*/ 76 w 320"/>
                <a:gd name="T25" fmla="*/ 219 h 236"/>
                <a:gd name="T26" fmla="*/ 121 w 320"/>
                <a:gd name="T27" fmla="*/ 232 h 236"/>
                <a:gd name="T28" fmla="*/ 154 w 320"/>
                <a:gd name="T29" fmla="*/ 235 h 236"/>
                <a:gd name="T30" fmla="*/ 181 w 320"/>
                <a:gd name="T31" fmla="*/ 221 h 236"/>
                <a:gd name="T32" fmla="*/ 222 w 320"/>
                <a:gd name="T33" fmla="*/ 227 h 236"/>
                <a:gd name="T34" fmla="*/ 242 w 320"/>
                <a:gd name="T35" fmla="*/ 210 h 236"/>
                <a:gd name="T36" fmla="*/ 275 w 320"/>
                <a:gd name="T37" fmla="*/ 185 h 236"/>
                <a:gd name="T38" fmla="*/ 288 w 320"/>
                <a:gd name="T39" fmla="*/ 171 h 236"/>
                <a:gd name="T40" fmla="*/ 298 w 320"/>
                <a:gd name="T41" fmla="*/ 192 h 236"/>
                <a:gd name="T42" fmla="*/ 320 w 320"/>
                <a:gd name="T43" fmla="*/ 181 h 236"/>
                <a:gd name="T44" fmla="*/ 254 w 320"/>
                <a:gd name="T45" fmla="*/ 179 h 236"/>
                <a:gd name="T46" fmla="*/ 239 w 320"/>
                <a:gd name="T47" fmla="*/ 188 h 236"/>
                <a:gd name="T48" fmla="*/ 232 w 320"/>
                <a:gd name="T49" fmla="*/ 183 h 236"/>
                <a:gd name="T50" fmla="*/ 198 w 320"/>
                <a:gd name="T51" fmla="*/ 125 h 236"/>
                <a:gd name="T52" fmla="*/ 179 w 320"/>
                <a:gd name="T53" fmla="*/ 135 h 236"/>
                <a:gd name="T54" fmla="*/ 214 w 320"/>
                <a:gd name="T55" fmla="*/ 194 h 236"/>
                <a:gd name="T56" fmla="*/ 194 w 320"/>
                <a:gd name="T57" fmla="*/ 204 h 236"/>
                <a:gd name="T58" fmla="*/ 147 w 320"/>
                <a:gd name="T59" fmla="*/ 147 h 236"/>
                <a:gd name="T60" fmla="*/ 164 w 320"/>
                <a:gd name="T61" fmla="*/ 196 h 236"/>
                <a:gd name="T62" fmla="*/ 160 w 320"/>
                <a:gd name="T63" fmla="*/ 212 h 236"/>
                <a:gd name="T64" fmla="*/ 143 w 320"/>
                <a:gd name="T65" fmla="*/ 208 h 236"/>
                <a:gd name="T66" fmla="*/ 132 w 320"/>
                <a:gd name="T67" fmla="*/ 188 h 236"/>
                <a:gd name="T68" fmla="*/ 124 w 320"/>
                <a:gd name="T69" fmla="*/ 176 h 236"/>
                <a:gd name="T70" fmla="*/ 106 w 320"/>
                <a:gd name="T71" fmla="*/ 188 h 236"/>
                <a:gd name="T72" fmla="*/ 111 w 320"/>
                <a:gd name="T73" fmla="*/ 214 h 236"/>
                <a:gd name="T74" fmla="*/ 62 w 320"/>
                <a:gd name="T75" fmla="*/ 155 h 236"/>
                <a:gd name="T76" fmla="*/ 32 w 320"/>
                <a:gd name="T77" fmla="*/ 149 h 236"/>
                <a:gd name="T78" fmla="*/ 88 w 320"/>
                <a:gd name="T79" fmla="*/ 53 h 236"/>
                <a:gd name="T80" fmla="*/ 64 w 320"/>
                <a:gd name="T81" fmla="*/ 85 h 236"/>
                <a:gd name="T82" fmla="*/ 97 w 320"/>
                <a:gd name="T83" fmla="*/ 117 h 236"/>
                <a:gd name="T84" fmla="*/ 253 w 320"/>
                <a:gd name="T85" fmla="*/ 170 h 236"/>
                <a:gd name="T86" fmla="*/ 288 w 320"/>
                <a:gd name="T87" fmla="*/ 149 h 236"/>
                <a:gd name="T88" fmla="*/ 265 w 320"/>
                <a:gd name="T89" fmla="*/ 150 h 236"/>
                <a:gd name="T90" fmla="*/ 215 w 320"/>
                <a:gd name="T91" fmla="*/ 76 h 236"/>
                <a:gd name="T92" fmla="*/ 88 w 320"/>
                <a:gd name="T93" fmla="*/ 95 h 236"/>
                <a:gd name="T94" fmla="*/ 90 w 320"/>
                <a:gd name="T95" fmla="*/ 77 h 236"/>
                <a:gd name="T96" fmla="*/ 242 w 320"/>
                <a:gd name="T97" fmla="*/ 53 h 236"/>
                <a:gd name="T98" fmla="*/ 288 w 320"/>
                <a:gd name="T99" fmla="*/ 5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0" h="236">
                  <a:moveTo>
                    <a:pt x="309" y="171"/>
                  </a:moveTo>
                  <a:cubicBezTo>
                    <a:pt x="309" y="21"/>
                    <a:pt x="309" y="21"/>
                    <a:pt x="309" y="21"/>
                  </a:cubicBezTo>
                  <a:cubicBezTo>
                    <a:pt x="315" y="21"/>
                    <a:pt x="320" y="17"/>
                    <a:pt x="320" y="11"/>
                  </a:cubicBezTo>
                  <a:cubicBezTo>
                    <a:pt x="320" y="5"/>
                    <a:pt x="315" y="0"/>
                    <a:pt x="309" y="0"/>
                  </a:cubicBezTo>
                  <a:cubicBezTo>
                    <a:pt x="298" y="0"/>
                    <a:pt x="298" y="0"/>
                    <a:pt x="298" y="0"/>
                  </a:cubicBezTo>
                  <a:cubicBezTo>
                    <a:pt x="292" y="0"/>
                    <a:pt x="288" y="5"/>
                    <a:pt x="288" y="11"/>
                  </a:cubicBezTo>
                  <a:cubicBezTo>
                    <a:pt x="288" y="32"/>
                    <a:pt x="288" y="32"/>
                    <a:pt x="288" y="32"/>
                  </a:cubicBezTo>
                  <a:cubicBezTo>
                    <a:pt x="247" y="32"/>
                    <a:pt x="247" y="32"/>
                    <a:pt x="247" y="32"/>
                  </a:cubicBezTo>
                  <a:cubicBezTo>
                    <a:pt x="173" y="11"/>
                    <a:pt x="173" y="11"/>
                    <a:pt x="173" y="11"/>
                  </a:cubicBezTo>
                  <a:cubicBezTo>
                    <a:pt x="171" y="10"/>
                    <a:pt x="168" y="11"/>
                    <a:pt x="165" y="12"/>
                  </a:cubicBezTo>
                  <a:cubicBezTo>
                    <a:pt x="128" y="32"/>
                    <a:pt x="128" y="32"/>
                    <a:pt x="128" y="32"/>
                  </a:cubicBezTo>
                  <a:cubicBezTo>
                    <a:pt x="128" y="32"/>
                    <a:pt x="128" y="32"/>
                    <a:pt x="128" y="32"/>
                  </a:cubicBezTo>
                  <a:cubicBezTo>
                    <a:pt x="32" y="32"/>
                    <a:pt x="32" y="32"/>
                    <a:pt x="32" y="32"/>
                  </a:cubicBezTo>
                  <a:cubicBezTo>
                    <a:pt x="32" y="11"/>
                    <a:pt x="32" y="11"/>
                    <a:pt x="32" y="11"/>
                  </a:cubicBezTo>
                  <a:cubicBezTo>
                    <a:pt x="32" y="5"/>
                    <a:pt x="27" y="0"/>
                    <a:pt x="21" y="0"/>
                  </a:cubicBezTo>
                  <a:cubicBezTo>
                    <a:pt x="10" y="0"/>
                    <a:pt x="10" y="0"/>
                    <a:pt x="10" y="0"/>
                  </a:cubicBezTo>
                  <a:cubicBezTo>
                    <a:pt x="4" y="0"/>
                    <a:pt x="0" y="5"/>
                    <a:pt x="0" y="11"/>
                  </a:cubicBezTo>
                  <a:cubicBezTo>
                    <a:pt x="0" y="17"/>
                    <a:pt x="4" y="21"/>
                    <a:pt x="10" y="21"/>
                  </a:cubicBezTo>
                  <a:cubicBezTo>
                    <a:pt x="10" y="171"/>
                    <a:pt x="10" y="171"/>
                    <a:pt x="10" y="171"/>
                  </a:cubicBezTo>
                  <a:cubicBezTo>
                    <a:pt x="4" y="171"/>
                    <a:pt x="0" y="175"/>
                    <a:pt x="0" y="181"/>
                  </a:cubicBezTo>
                  <a:cubicBezTo>
                    <a:pt x="0" y="187"/>
                    <a:pt x="4" y="192"/>
                    <a:pt x="10" y="192"/>
                  </a:cubicBezTo>
                  <a:cubicBezTo>
                    <a:pt x="21" y="192"/>
                    <a:pt x="21" y="192"/>
                    <a:pt x="21" y="192"/>
                  </a:cubicBezTo>
                  <a:cubicBezTo>
                    <a:pt x="27" y="192"/>
                    <a:pt x="32" y="187"/>
                    <a:pt x="32" y="181"/>
                  </a:cubicBezTo>
                  <a:cubicBezTo>
                    <a:pt x="32" y="171"/>
                    <a:pt x="32" y="171"/>
                    <a:pt x="32" y="171"/>
                  </a:cubicBezTo>
                  <a:cubicBezTo>
                    <a:pt x="47" y="171"/>
                    <a:pt x="47" y="171"/>
                    <a:pt x="47" y="171"/>
                  </a:cubicBezTo>
                  <a:cubicBezTo>
                    <a:pt x="76" y="219"/>
                    <a:pt x="76" y="219"/>
                    <a:pt x="76" y="219"/>
                  </a:cubicBezTo>
                  <a:cubicBezTo>
                    <a:pt x="82" y="230"/>
                    <a:pt x="94" y="236"/>
                    <a:pt x="106" y="236"/>
                  </a:cubicBezTo>
                  <a:cubicBezTo>
                    <a:pt x="111" y="236"/>
                    <a:pt x="116" y="235"/>
                    <a:pt x="121" y="232"/>
                  </a:cubicBezTo>
                  <a:cubicBezTo>
                    <a:pt x="125" y="230"/>
                    <a:pt x="128" y="227"/>
                    <a:pt x="130" y="225"/>
                  </a:cubicBezTo>
                  <a:cubicBezTo>
                    <a:pt x="136" y="231"/>
                    <a:pt x="145" y="235"/>
                    <a:pt x="154" y="235"/>
                  </a:cubicBezTo>
                  <a:cubicBezTo>
                    <a:pt x="160" y="235"/>
                    <a:pt x="165" y="233"/>
                    <a:pt x="171" y="230"/>
                  </a:cubicBezTo>
                  <a:cubicBezTo>
                    <a:pt x="175" y="228"/>
                    <a:pt x="178" y="225"/>
                    <a:pt x="181" y="221"/>
                  </a:cubicBezTo>
                  <a:cubicBezTo>
                    <a:pt x="187" y="228"/>
                    <a:pt x="196" y="232"/>
                    <a:pt x="205" y="232"/>
                  </a:cubicBezTo>
                  <a:cubicBezTo>
                    <a:pt x="211" y="232"/>
                    <a:pt x="217" y="231"/>
                    <a:pt x="222" y="227"/>
                  </a:cubicBezTo>
                  <a:cubicBezTo>
                    <a:pt x="229" y="223"/>
                    <a:pt x="234" y="216"/>
                    <a:pt x="236" y="209"/>
                  </a:cubicBezTo>
                  <a:cubicBezTo>
                    <a:pt x="238" y="209"/>
                    <a:pt x="240" y="210"/>
                    <a:pt x="242" y="210"/>
                  </a:cubicBezTo>
                  <a:cubicBezTo>
                    <a:pt x="248" y="210"/>
                    <a:pt x="254" y="208"/>
                    <a:pt x="259" y="205"/>
                  </a:cubicBezTo>
                  <a:cubicBezTo>
                    <a:pt x="267" y="201"/>
                    <a:pt x="272" y="193"/>
                    <a:pt x="275" y="185"/>
                  </a:cubicBezTo>
                  <a:cubicBezTo>
                    <a:pt x="276" y="180"/>
                    <a:pt x="276" y="175"/>
                    <a:pt x="275" y="171"/>
                  </a:cubicBezTo>
                  <a:cubicBezTo>
                    <a:pt x="288" y="171"/>
                    <a:pt x="288" y="171"/>
                    <a:pt x="288" y="171"/>
                  </a:cubicBezTo>
                  <a:cubicBezTo>
                    <a:pt x="288" y="181"/>
                    <a:pt x="288" y="181"/>
                    <a:pt x="288" y="181"/>
                  </a:cubicBezTo>
                  <a:cubicBezTo>
                    <a:pt x="288" y="187"/>
                    <a:pt x="292" y="192"/>
                    <a:pt x="298" y="192"/>
                  </a:cubicBezTo>
                  <a:cubicBezTo>
                    <a:pt x="309" y="192"/>
                    <a:pt x="309" y="192"/>
                    <a:pt x="309" y="192"/>
                  </a:cubicBezTo>
                  <a:cubicBezTo>
                    <a:pt x="315" y="192"/>
                    <a:pt x="320" y="187"/>
                    <a:pt x="320" y="181"/>
                  </a:cubicBezTo>
                  <a:cubicBezTo>
                    <a:pt x="320" y="175"/>
                    <a:pt x="315" y="171"/>
                    <a:pt x="309" y="171"/>
                  </a:cubicBezTo>
                  <a:close/>
                  <a:moveTo>
                    <a:pt x="254" y="179"/>
                  </a:moveTo>
                  <a:cubicBezTo>
                    <a:pt x="253" y="183"/>
                    <a:pt x="251" y="185"/>
                    <a:pt x="248" y="187"/>
                  </a:cubicBezTo>
                  <a:cubicBezTo>
                    <a:pt x="246" y="188"/>
                    <a:pt x="242" y="189"/>
                    <a:pt x="239" y="188"/>
                  </a:cubicBezTo>
                  <a:cubicBezTo>
                    <a:pt x="236" y="187"/>
                    <a:pt x="234" y="185"/>
                    <a:pt x="232" y="183"/>
                  </a:cubicBezTo>
                  <a:cubicBezTo>
                    <a:pt x="232" y="183"/>
                    <a:pt x="232" y="183"/>
                    <a:pt x="232" y="183"/>
                  </a:cubicBezTo>
                  <a:cubicBezTo>
                    <a:pt x="232" y="183"/>
                    <a:pt x="232" y="183"/>
                    <a:pt x="232" y="182"/>
                  </a:cubicBezTo>
                  <a:cubicBezTo>
                    <a:pt x="198" y="125"/>
                    <a:pt x="198" y="125"/>
                    <a:pt x="198" y="125"/>
                  </a:cubicBezTo>
                  <a:cubicBezTo>
                    <a:pt x="195" y="119"/>
                    <a:pt x="188" y="118"/>
                    <a:pt x="183" y="121"/>
                  </a:cubicBezTo>
                  <a:cubicBezTo>
                    <a:pt x="178" y="124"/>
                    <a:pt x="176" y="130"/>
                    <a:pt x="179" y="135"/>
                  </a:cubicBezTo>
                  <a:cubicBezTo>
                    <a:pt x="214" y="194"/>
                    <a:pt x="214" y="194"/>
                    <a:pt x="214" y="194"/>
                  </a:cubicBezTo>
                  <a:cubicBezTo>
                    <a:pt x="214" y="194"/>
                    <a:pt x="214" y="194"/>
                    <a:pt x="214" y="194"/>
                  </a:cubicBezTo>
                  <a:cubicBezTo>
                    <a:pt x="217" y="199"/>
                    <a:pt x="217" y="206"/>
                    <a:pt x="211" y="209"/>
                  </a:cubicBezTo>
                  <a:cubicBezTo>
                    <a:pt x="205" y="212"/>
                    <a:pt x="198" y="210"/>
                    <a:pt x="194" y="204"/>
                  </a:cubicBezTo>
                  <a:cubicBezTo>
                    <a:pt x="162" y="151"/>
                    <a:pt x="162" y="151"/>
                    <a:pt x="162" y="151"/>
                  </a:cubicBezTo>
                  <a:cubicBezTo>
                    <a:pt x="159" y="146"/>
                    <a:pt x="153" y="144"/>
                    <a:pt x="147" y="147"/>
                  </a:cubicBezTo>
                  <a:cubicBezTo>
                    <a:pt x="142" y="150"/>
                    <a:pt x="141" y="157"/>
                    <a:pt x="144" y="162"/>
                  </a:cubicBezTo>
                  <a:cubicBezTo>
                    <a:pt x="164" y="196"/>
                    <a:pt x="164" y="196"/>
                    <a:pt x="164" y="196"/>
                  </a:cubicBezTo>
                  <a:cubicBezTo>
                    <a:pt x="166" y="198"/>
                    <a:pt x="166" y="201"/>
                    <a:pt x="165" y="204"/>
                  </a:cubicBezTo>
                  <a:cubicBezTo>
                    <a:pt x="165" y="207"/>
                    <a:pt x="163" y="210"/>
                    <a:pt x="160" y="212"/>
                  </a:cubicBezTo>
                  <a:cubicBezTo>
                    <a:pt x="154" y="215"/>
                    <a:pt x="147" y="213"/>
                    <a:pt x="143" y="208"/>
                  </a:cubicBezTo>
                  <a:cubicBezTo>
                    <a:pt x="143" y="208"/>
                    <a:pt x="143" y="208"/>
                    <a:pt x="143" y="208"/>
                  </a:cubicBezTo>
                  <a:cubicBezTo>
                    <a:pt x="132" y="188"/>
                    <a:pt x="132" y="188"/>
                    <a:pt x="132" y="188"/>
                  </a:cubicBezTo>
                  <a:cubicBezTo>
                    <a:pt x="132" y="188"/>
                    <a:pt x="132" y="188"/>
                    <a:pt x="132" y="188"/>
                  </a:cubicBezTo>
                  <a:cubicBezTo>
                    <a:pt x="132" y="188"/>
                    <a:pt x="132" y="188"/>
                    <a:pt x="132" y="188"/>
                  </a:cubicBezTo>
                  <a:cubicBezTo>
                    <a:pt x="124" y="176"/>
                    <a:pt x="124" y="176"/>
                    <a:pt x="124" y="176"/>
                  </a:cubicBezTo>
                  <a:cubicBezTo>
                    <a:pt x="121" y="171"/>
                    <a:pt x="114" y="170"/>
                    <a:pt x="110" y="173"/>
                  </a:cubicBezTo>
                  <a:cubicBezTo>
                    <a:pt x="105" y="176"/>
                    <a:pt x="103" y="183"/>
                    <a:pt x="106" y="188"/>
                  </a:cubicBezTo>
                  <a:cubicBezTo>
                    <a:pt x="114" y="199"/>
                    <a:pt x="114" y="199"/>
                    <a:pt x="114" y="199"/>
                  </a:cubicBezTo>
                  <a:cubicBezTo>
                    <a:pt x="115" y="201"/>
                    <a:pt x="118" y="209"/>
                    <a:pt x="111" y="214"/>
                  </a:cubicBezTo>
                  <a:cubicBezTo>
                    <a:pt x="105" y="217"/>
                    <a:pt x="97" y="213"/>
                    <a:pt x="94" y="208"/>
                  </a:cubicBezTo>
                  <a:cubicBezTo>
                    <a:pt x="62" y="155"/>
                    <a:pt x="62" y="155"/>
                    <a:pt x="62" y="155"/>
                  </a:cubicBezTo>
                  <a:cubicBezTo>
                    <a:pt x="60" y="151"/>
                    <a:pt x="57" y="149"/>
                    <a:pt x="53" y="149"/>
                  </a:cubicBezTo>
                  <a:cubicBezTo>
                    <a:pt x="32" y="149"/>
                    <a:pt x="32" y="149"/>
                    <a:pt x="32" y="149"/>
                  </a:cubicBezTo>
                  <a:cubicBezTo>
                    <a:pt x="32" y="53"/>
                    <a:pt x="32" y="53"/>
                    <a:pt x="32" y="53"/>
                  </a:cubicBezTo>
                  <a:cubicBezTo>
                    <a:pt x="88" y="53"/>
                    <a:pt x="88" y="53"/>
                    <a:pt x="88" y="53"/>
                  </a:cubicBezTo>
                  <a:cubicBezTo>
                    <a:pt x="80" y="58"/>
                    <a:pt x="80" y="58"/>
                    <a:pt x="80" y="58"/>
                  </a:cubicBezTo>
                  <a:cubicBezTo>
                    <a:pt x="70" y="64"/>
                    <a:pt x="64" y="74"/>
                    <a:pt x="64" y="85"/>
                  </a:cubicBezTo>
                  <a:cubicBezTo>
                    <a:pt x="64" y="95"/>
                    <a:pt x="68" y="105"/>
                    <a:pt x="74" y="111"/>
                  </a:cubicBezTo>
                  <a:cubicBezTo>
                    <a:pt x="81" y="116"/>
                    <a:pt x="89" y="118"/>
                    <a:pt x="97" y="117"/>
                  </a:cubicBezTo>
                  <a:cubicBezTo>
                    <a:pt x="211" y="98"/>
                    <a:pt x="211" y="98"/>
                    <a:pt x="211" y="98"/>
                  </a:cubicBezTo>
                  <a:cubicBezTo>
                    <a:pt x="253" y="170"/>
                    <a:pt x="253" y="170"/>
                    <a:pt x="253" y="170"/>
                  </a:cubicBezTo>
                  <a:cubicBezTo>
                    <a:pt x="254" y="173"/>
                    <a:pt x="255" y="176"/>
                    <a:pt x="254" y="179"/>
                  </a:cubicBezTo>
                  <a:close/>
                  <a:moveTo>
                    <a:pt x="288" y="149"/>
                  </a:moveTo>
                  <a:cubicBezTo>
                    <a:pt x="266" y="149"/>
                    <a:pt x="266" y="149"/>
                    <a:pt x="266" y="149"/>
                  </a:cubicBezTo>
                  <a:cubicBezTo>
                    <a:pt x="266" y="149"/>
                    <a:pt x="266" y="150"/>
                    <a:pt x="265" y="150"/>
                  </a:cubicBezTo>
                  <a:cubicBezTo>
                    <a:pt x="226" y="81"/>
                    <a:pt x="226" y="81"/>
                    <a:pt x="226" y="81"/>
                  </a:cubicBezTo>
                  <a:cubicBezTo>
                    <a:pt x="224" y="77"/>
                    <a:pt x="220" y="75"/>
                    <a:pt x="215" y="76"/>
                  </a:cubicBezTo>
                  <a:cubicBezTo>
                    <a:pt x="94" y="96"/>
                    <a:pt x="94" y="96"/>
                    <a:pt x="94" y="96"/>
                  </a:cubicBezTo>
                  <a:cubicBezTo>
                    <a:pt x="91" y="97"/>
                    <a:pt x="89" y="96"/>
                    <a:pt x="88" y="95"/>
                  </a:cubicBezTo>
                  <a:cubicBezTo>
                    <a:pt x="86" y="93"/>
                    <a:pt x="85" y="89"/>
                    <a:pt x="85" y="85"/>
                  </a:cubicBezTo>
                  <a:cubicBezTo>
                    <a:pt x="85" y="80"/>
                    <a:pt x="88" y="78"/>
                    <a:pt x="90" y="77"/>
                  </a:cubicBezTo>
                  <a:cubicBezTo>
                    <a:pt x="172" y="33"/>
                    <a:pt x="172" y="33"/>
                    <a:pt x="172" y="33"/>
                  </a:cubicBezTo>
                  <a:cubicBezTo>
                    <a:pt x="242" y="53"/>
                    <a:pt x="242" y="53"/>
                    <a:pt x="242" y="53"/>
                  </a:cubicBezTo>
                  <a:cubicBezTo>
                    <a:pt x="243" y="53"/>
                    <a:pt x="244" y="53"/>
                    <a:pt x="245" y="53"/>
                  </a:cubicBezTo>
                  <a:cubicBezTo>
                    <a:pt x="288" y="53"/>
                    <a:pt x="288" y="53"/>
                    <a:pt x="288" y="53"/>
                  </a:cubicBezTo>
                  <a:lnTo>
                    <a:pt x="288"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grpSp>
      <p:grpSp>
        <p:nvGrpSpPr>
          <p:cNvPr id="42" name="Group 252"/>
          <p:cNvGrpSpPr>
            <a:grpSpLocks noChangeAspect="1"/>
          </p:cNvGrpSpPr>
          <p:nvPr/>
        </p:nvGrpSpPr>
        <p:grpSpPr bwMode="auto">
          <a:xfrm>
            <a:off x="2686184" y="5431846"/>
            <a:ext cx="367041" cy="367041"/>
            <a:chOff x="5024" y="718"/>
            <a:chExt cx="340" cy="340"/>
          </a:xfrm>
          <a:solidFill>
            <a:srgbClr val="0055A0"/>
          </a:solidFill>
        </p:grpSpPr>
        <p:sp>
          <p:nvSpPr>
            <p:cNvPr id="43" name="Freeform 253"/>
            <p:cNvSpPr>
              <a:spLocks/>
            </p:cNvSpPr>
            <p:nvPr/>
          </p:nvSpPr>
          <p:spPr bwMode="auto">
            <a:xfrm>
              <a:off x="5088" y="782"/>
              <a:ext cx="212" cy="212"/>
            </a:xfrm>
            <a:custGeom>
              <a:avLst/>
              <a:gdLst>
                <a:gd name="T0" fmla="*/ 181 w 320"/>
                <a:gd name="T1" fmla="*/ 320 h 320"/>
                <a:gd name="T2" fmla="*/ 181 w 320"/>
                <a:gd name="T3" fmla="*/ 320 h 320"/>
                <a:gd name="T4" fmla="*/ 171 w 320"/>
                <a:gd name="T5" fmla="*/ 311 h 320"/>
                <a:gd name="T6" fmla="*/ 126 w 320"/>
                <a:gd name="T7" fmla="*/ 63 h 320"/>
                <a:gd name="T8" fmla="*/ 95 w 320"/>
                <a:gd name="T9" fmla="*/ 194 h 320"/>
                <a:gd name="T10" fmla="*/ 85 w 320"/>
                <a:gd name="T11" fmla="*/ 202 h 320"/>
                <a:gd name="T12" fmla="*/ 75 w 320"/>
                <a:gd name="T13" fmla="*/ 195 h 320"/>
                <a:gd name="T14" fmla="*/ 60 w 320"/>
                <a:gd name="T15" fmla="*/ 152 h 320"/>
                <a:gd name="T16" fmla="*/ 51 w 320"/>
                <a:gd name="T17" fmla="*/ 166 h 320"/>
                <a:gd name="T18" fmla="*/ 42 w 320"/>
                <a:gd name="T19" fmla="*/ 170 h 320"/>
                <a:gd name="T20" fmla="*/ 10 w 320"/>
                <a:gd name="T21" fmla="*/ 170 h 320"/>
                <a:gd name="T22" fmla="*/ 0 w 320"/>
                <a:gd name="T23" fmla="*/ 160 h 320"/>
                <a:gd name="T24" fmla="*/ 10 w 320"/>
                <a:gd name="T25" fmla="*/ 149 h 320"/>
                <a:gd name="T26" fmla="*/ 37 w 320"/>
                <a:gd name="T27" fmla="*/ 149 h 320"/>
                <a:gd name="T28" fmla="*/ 55 w 320"/>
                <a:gd name="T29" fmla="*/ 122 h 320"/>
                <a:gd name="T30" fmla="*/ 65 w 320"/>
                <a:gd name="T31" fmla="*/ 117 h 320"/>
                <a:gd name="T32" fmla="*/ 74 w 320"/>
                <a:gd name="T33" fmla="*/ 124 h 320"/>
                <a:gd name="T34" fmla="*/ 83 w 320"/>
                <a:gd name="T35" fmla="*/ 153 h 320"/>
                <a:gd name="T36" fmla="*/ 117 w 320"/>
                <a:gd name="T37" fmla="*/ 8 h 320"/>
                <a:gd name="T38" fmla="*/ 128 w 320"/>
                <a:gd name="T39" fmla="*/ 0 h 320"/>
                <a:gd name="T40" fmla="*/ 138 w 320"/>
                <a:gd name="T41" fmla="*/ 8 h 320"/>
                <a:gd name="T42" fmla="*/ 182 w 320"/>
                <a:gd name="T43" fmla="*/ 253 h 320"/>
                <a:gd name="T44" fmla="*/ 213 w 320"/>
                <a:gd name="T45" fmla="*/ 104 h 320"/>
                <a:gd name="T46" fmla="*/ 223 w 320"/>
                <a:gd name="T47" fmla="*/ 96 h 320"/>
                <a:gd name="T48" fmla="*/ 234 w 320"/>
                <a:gd name="T49" fmla="*/ 103 h 320"/>
                <a:gd name="T50" fmla="*/ 254 w 320"/>
                <a:gd name="T51" fmla="*/ 164 h 320"/>
                <a:gd name="T52" fmla="*/ 256 w 320"/>
                <a:gd name="T53" fmla="*/ 157 h 320"/>
                <a:gd name="T54" fmla="*/ 266 w 320"/>
                <a:gd name="T55" fmla="*/ 149 h 320"/>
                <a:gd name="T56" fmla="*/ 309 w 320"/>
                <a:gd name="T57" fmla="*/ 149 h 320"/>
                <a:gd name="T58" fmla="*/ 320 w 320"/>
                <a:gd name="T59" fmla="*/ 160 h 320"/>
                <a:gd name="T60" fmla="*/ 309 w 320"/>
                <a:gd name="T61" fmla="*/ 170 h 320"/>
                <a:gd name="T62" fmla="*/ 275 w 320"/>
                <a:gd name="T63" fmla="*/ 170 h 320"/>
                <a:gd name="T64" fmla="*/ 266 w 320"/>
                <a:gd name="T65" fmla="*/ 205 h 320"/>
                <a:gd name="T66" fmla="*/ 256 w 320"/>
                <a:gd name="T67" fmla="*/ 213 h 320"/>
                <a:gd name="T68" fmla="*/ 246 w 320"/>
                <a:gd name="T69" fmla="*/ 206 h 320"/>
                <a:gd name="T70" fmla="*/ 226 w 320"/>
                <a:gd name="T71" fmla="*/ 147 h 320"/>
                <a:gd name="T72" fmla="*/ 191 w 320"/>
                <a:gd name="T73" fmla="*/ 311 h 320"/>
                <a:gd name="T74" fmla="*/ 181 w 320"/>
                <a:gd name="T75"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0" h="320">
                  <a:moveTo>
                    <a:pt x="181" y="320"/>
                  </a:moveTo>
                  <a:cubicBezTo>
                    <a:pt x="181" y="320"/>
                    <a:pt x="181" y="320"/>
                    <a:pt x="181" y="320"/>
                  </a:cubicBezTo>
                  <a:cubicBezTo>
                    <a:pt x="176" y="320"/>
                    <a:pt x="171" y="316"/>
                    <a:pt x="171" y="311"/>
                  </a:cubicBezTo>
                  <a:cubicBezTo>
                    <a:pt x="126" y="63"/>
                    <a:pt x="126" y="63"/>
                    <a:pt x="126" y="63"/>
                  </a:cubicBezTo>
                  <a:cubicBezTo>
                    <a:pt x="95" y="194"/>
                    <a:pt x="95" y="194"/>
                    <a:pt x="95" y="194"/>
                  </a:cubicBezTo>
                  <a:cubicBezTo>
                    <a:pt x="94" y="199"/>
                    <a:pt x="90" y="202"/>
                    <a:pt x="85" y="202"/>
                  </a:cubicBezTo>
                  <a:cubicBezTo>
                    <a:pt x="81" y="203"/>
                    <a:pt x="76" y="200"/>
                    <a:pt x="75" y="195"/>
                  </a:cubicBezTo>
                  <a:cubicBezTo>
                    <a:pt x="60" y="152"/>
                    <a:pt x="60" y="152"/>
                    <a:pt x="60" y="152"/>
                  </a:cubicBezTo>
                  <a:cubicBezTo>
                    <a:pt x="51" y="166"/>
                    <a:pt x="51" y="166"/>
                    <a:pt x="51" y="166"/>
                  </a:cubicBezTo>
                  <a:cubicBezTo>
                    <a:pt x="49" y="169"/>
                    <a:pt x="46" y="170"/>
                    <a:pt x="42" y="170"/>
                  </a:cubicBezTo>
                  <a:cubicBezTo>
                    <a:pt x="10" y="170"/>
                    <a:pt x="10" y="170"/>
                    <a:pt x="10" y="170"/>
                  </a:cubicBezTo>
                  <a:cubicBezTo>
                    <a:pt x="4" y="170"/>
                    <a:pt x="0" y="166"/>
                    <a:pt x="0" y="160"/>
                  </a:cubicBezTo>
                  <a:cubicBezTo>
                    <a:pt x="0" y="154"/>
                    <a:pt x="4" y="149"/>
                    <a:pt x="10" y="149"/>
                  </a:cubicBezTo>
                  <a:cubicBezTo>
                    <a:pt x="37" y="149"/>
                    <a:pt x="37" y="149"/>
                    <a:pt x="37" y="149"/>
                  </a:cubicBezTo>
                  <a:cubicBezTo>
                    <a:pt x="55" y="122"/>
                    <a:pt x="55" y="122"/>
                    <a:pt x="55" y="122"/>
                  </a:cubicBezTo>
                  <a:cubicBezTo>
                    <a:pt x="57" y="118"/>
                    <a:pt x="61" y="117"/>
                    <a:pt x="65" y="117"/>
                  </a:cubicBezTo>
                  <a:cubicBezTo>
                    <a:pt x="69" y="118"/>
                    <a:pt x="72" y="120"/>
                    <a:pt x="74" y="124"/>
                  </a:cubicBezTo>
                  <a:cubicBezTo>
                    <a:pt x="83" y="153"/>
                    <a:pt x="83" y="153"/>
                    <a:pt x="83" y="153"/>
                  </a:cubicBezTo>
                  <a:cubicBezTo>
                    <a:pt x="117" y="8"/>
                    <a:pt x="117" y="8"/>
                    <a:pt x="117" y="8"/>
                  </a:cubicBezTo>
                  <a:cubicBezTo>
                    <a:pt x="118" y="3"/>
                    <a:pt x="123" y="0"/>
                    <a:pt x="128" y="0"/>
                  </a:cubicBezTo>
                  <a:cubicBezTo>
                    <a:pt x="133" y="0"/>
                    <a:pt x="137" y="3"/>
                    <a:pt x="138" y="8"/>
                  </a:cubicBezTo>
                  <a:cubicBezTo>
                    <a:pt x="182" y="253"/>
                    <a:pt x="182" y="253"/>
                    <a:pt x="182" y="253"/>
                  </a:cubicBezTo>
                  <a:cubicBezTo>
                    <a:pt x="213" y="104"/>
                    <a:pt x="213" y="104"/>
                    <a:pt x="213" y="104"/>
                  </a:cubicBezTo>
                  <a:cubicBezTo>
                    <a:pt x="214" y="99"/>
                    <a:pt x="218" y="96"/>
                    <a:pt x="223" y="96"/>
                  </a:cubicBezTo>
                  <a:cubicBezTo>
                    <a:pt x="228" y="95"/>
                    <a:pt x="232" y="98"/>
                    <a:pt x="234" y="103"/>
                  </a:cubicBezTo>
                  <a:cubicBezTo>
                    <a:pt x="254" y="164"/>
                    <a:pt x="254" y="164"/>
                    <a:pt x="254" y="164"/>
                  </a:cubicBezTo>
                  <a:cubicBezTo>
                    <a:pt x="256" y="157"/>
                    <a:pt x="256" y="157"/>
                    <a:pt x="256" y="157"/>
                  </a:cubicBezTo>
                  <a:cubicBezTo>
                    <a:pt x="257" y="152"/>
                    <a:pt x="261" y="149"/>
                    <a:pt x="266" y="149"/>
                  </a:cubicBezTo>
                  <a:cubicBezTo>
                    <a:pt x="309" y="149"/>
                    <a:pt x="309" y="149"/>
                    <a:pt x="309" y="149"/>
                  </a:cubicBezTo>
                  <a:cubicBezTo>
                    <a:pt x="315" y="149"/>
                    <a:pt x="320" y="154"/>
                    <a:pt x="320" y="160"/>
                  </a:cubicBezTo>
                  <a:cubicBezTo>
                    <a:pt x="320" y="166"/>
                    <a:pt x="315" y="170"/>
                    <a:pt x="309" y="170"/>
                  </a:cubicBezTo>
                  <a:cubicBezTo>
                    <a:pt x="275" y="170"/>
                    <a:pt x="275" y="170"/>
                    <a:pt x="275" y="170"/>
                  </a:cubicBezTo>
                  <a:cubicBezTo>
                    <a:pt x="266" y="205"/>
                    <a:pt x="266" y="205"/>
                    <a:pt x="266" y="205"/>
                  </a:cubicBezTo>
                  <a:cubicBezTo>
                    <a:pt x="265" y="210"/>
                    <a:pt x="261" y="213"/>
                    <a:pt x="256" y="213"/>
                  </a:cubicBezTo>
                  <a:cubicBezTo>
                    <a:pt x="251" y="213"/>
                    <a:pt x="247" y="210"/>
                    <a:pt x="246" y="206"/>
                  </a:cubicBezTo>
                  <a:cubicBezTo>
                    <a:pt x="226" y="147"/>
                    <a:pt x="226" y="147"/>
                    <a:pt x="226" y="147"/>
                  </a:cubicBezTo>
                  <a:cubicBezTo>
                    <a:pt x="191" y="311"/>
                    <a:pt x="191" y="311"/>
                    <a:pt x="191" y="311"/>
                  </a:cubicBezTo>
                  <a:cubicBezTo>
                    <a:pt x="190" y="316"/>
                    <a:pt x="186" y="320"/>
                    <a:pt x="181" y="3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47" name="Freeform 254"/>
            <p:cNvSpPr>
              <a:spLocks noEditPoints="1"/>
            </p:cNvSpPr>
            <p:nvPr/>
          </p:nvSpPr>
          <p:spPr bwMode="auto">
            <a:xfrm>
              <a:off x="5024" y="718"/>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Arial"/>
                <a:ea typeface="+mn-ea"/>
                <a:cs typeface="+mn-cs"/>
              </a:endParaRPr>
            </a:p>
          </p:txBody>
        </p:sp>
      </p:grpSp>
    </p:spTree>
    <p:extLst>
      <p:ext uri="{BB962C8B-B14F-4D97-AF65-F5344CB8AC3E}">
        <p14:creationId xmlns:p14="http://schemas.microsoft.com/office/powerpoint/2010/main" val="337426385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DB758-074C-423E-BBCC-5C0F3A79B044}"/>
              </a:ext>
            </a:extLst>
          </p:cNvPr>
          <p:cNvSpPr>
            <a:spLocks noGrp="1"/>
          </p:cNvSpPr>
          <p:nvPr>
            <p:ph type="title"/>
          </p:nvPr>
        </p:nvSpPr>
        <p:spPr/>
        <p:txBody>
          <a:bodyPr>
            <a:normAutofit/>
          </a:bodyPr>
          <a:lstStyle/>
          <a:p>
            <a:r>
              <a:rPr lang="en-US" sz="2400" dirty="0"/>
              <a:t>2017 CRT17 - Cardiovascular Research Technologies Conference</a:t>
            </a:r>
          </a:p>
        </p:txBody>
      </p:sp>
      <p:sp>
        <p:nvSpPr>
          <p:cNvPr id="4" name="Content Placeholder 3">
            <a:extLst>
              <a:ext uri="{FF2B5EF4-FFF2-40B4-BE49-F238E27FC236}">
                <a16:creationId xmlns:a16="http://schemas.microsoft.com/office/drawing/2014/main" id="{700B88C8-3D9F-4C3B-B407-322F8BDE5A3C}"/>
              </a:ext>
            </a:extLst>
          </p:cNvPr>
          <p:cNvSpPr>
            <a:spLocks noGrp="1"/>
          </p:cNvSpPr>
          <p:nvPr>
            <p:ph sz="quarter" idx="11"/>
          </p:nvPr>
        </p:nvSpPr>
        <p:spPr/>
        <p:txBody>
          <a:bodyPr/>
          <a:lstStyle/>
          <a:p>
            <a:endParaRPr lang="en-US"/>
          </a:p>
        </p:txBody>
      </p:sp>
      <p:sp>
        <p:nvSpPr>
          <p:cNvPr id="3" name="Content Placeholder 2">
            <a:extLst>
              <a:ext uri="{FF2B5EF4-FFF2-40B4-BE49-F238E27FC236}">
                <a16:creationId xmlns:a16="http://schemas.microsoft.com/office/drawing/2014/main" id="{C8DCDBE3-32F3-4122-9A91-CCA105E2287B}"/>
              </a:ext>
            </a:extLst>
          </p:cNvPr>
          <p:cNvSpPr>
            <a:spLocks noGrp="1"/>
          </p:cNvSpPr>
          <p:nvPr>
            <p:ph sz="half" idx="4294967295"/>
          </p:nvPr>
        </p:nvSpPr>
        <p:spPr>
          <a:xfrm>
            <a:off x="0" y="1825625"/>
            <a:ext cx="3886200" cy="4351338"/>
          </a:xfrm>
        </p:spPr>
        <p:txBody>
          <a:bodyPr/>
          <a:lstStyle/>
          <a:p>
            <a:r>
              <a:rPr lang="en-US" dirty="0"/>
              <a:t>MDIC and FDA presented the Virtual Patient statistical framework</a:t>
            </a:r>
          </a:p>
          <a:p>
            <a:r>
              <a:rPr lang="en-US" dirty="0"/>
              <a:t>Bram Zuckerman, MD, FDA Director of Division of Cardiovascular Devices:</a:t>
            </a:r>
          </a:p>
          <a:p>
            <a:pPr marL="342900" lvl="1" indent="0">
              <a:buNone/>
            </a:pPr>
            <a:r>
              <a:rPr lang="en-US" dirty="0"/>
              <a:t> “Let’s Do It!”</a:t>
            </a:r>
          </a:p>
        </p:txBody>
      </p:sp>
      <p:pic>
        <p:nvPicPr>
          <p:cNvPr id="5" name="Content Placeholder 4">
            <a:extLst>
              <a:ext uri="{FF2B5EF4-FFF2-40B4-BE49-F238E27FC236}">
                <a16:creationId xmlns:a16="http://schemas.microsoft.com/office/drawing/2014/main" id="{4516901B-FAAA-4845-8520-566AED2F0050}"/>
              </a:ext>
            </a:extLst>
          </p:cNvPr>
          <p:cNvPicPr>
            <a:picLocks noGrp="1" noChangeAspect="1"/>
          </p:cNvPicPr>
          <p:nvPr>
            <p:ph sz="half" idx="4294967295"/>
          </p:nvPr>
        </p:nvPicPr>
        <p:blipFill>
          <a:blip r:embed="rId2"/>
          <a:stretch>
            <a:fillRect/>
          </a:stretch>
        </p:blipFill>
        <p:spPr>
          <a:xfrm>
            <a:off x="5257800" y="2474913"/>
            <a:ext cx="3886200" cy="2765425"/>
          </a:xfrm>
          <a:prstGeom prst="rect">
            <a:avLst/>
          </a:prstGeom>
        </p:spPr>
      </p:pic>
      <p:pic>
        <p:nvPicPr>
          <p:cNvPr id="6" name="Picture 5">
            <a:extLst>
              <a:ext uri="{FF2B5EF4-FFF2-40B4-BE49-F238E27FC236}">
                <a16:creationId xmlns:a16="http://schemas.microsoft.com/office/drawing/2014/main" id="{9C421567-9EB1-47CE-A8F9-C6A9256BD52F}"/>
              </a:ext>
            </a:extLst>
          </p:cNvPr>
          <p:cNvPicPr>
            <a:picLocks noChangeAspect="1"/>
          </p:cNvPicPr>
          <p:nvPr/>
        </p:nvPicPr>
        <p:blipFill>
          <a:blip r:embed="rId3"/>
          <a:stretch>
            <a:fillRect/>
          </a:stretch>
        </p:blipFill>
        <p:spPr>
          <a:xfrm>
            <a:off x="6572250" y="4324826"/>
            <a:ext cx="1757363" cy="814388"/>
          </a:xfrm>
          <a:prstGeom prst="rect">
            <a:avLst/>
          </a:prstGeom>
        </p:spPr>
      </p:pic>
    </p:spTree>
    <p:extLst>
      <p:ext uri="{BB962C8B-B14F-4D97-AF65-F5344CB8AC3E}">
        <p14:creationId xmlns:p14="http://schemas.microsoft.com/office/powerpoint/2010/main" val="416266548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03952" y="6384928"/>
            <a:ext cx="423944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F497D">
                    <a:lumMod val="60000"/>
                    <a:lumOff val="40000"/>
                  </a:srgbClr>
                </a:solidFill>
                <a:effectLst/>
                <a:uLnTx/>
                <a:uFillTx/>
                <a:latin typeface="Helvetica"/>
                <a:ea typeface="+mn-ea"/>
                <a:cs typeface="Helvetica"/>
              </a:rPr>
              <a:t>http://www.nejm.org/doi/full/10.1056/NEJMra1512592</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163429" y="153193"/>
            <a:ext cx="7456571" cy="6247607"/>
          </a:xfrm>
          <a:prstGeom prst="rect">
            <a:avLst/>
          </a:prstGeom>
          <a:ln w="28575">
            <a:solidFill>
              <a:schemeClr val="tx1"/>
            </a:solidFill>
          </a:ln>
        </p:spPr>
      </p:pic>
      <p:pic>
        <p:nvPicPr>
          <p:cNvPr id="9" name="Picture 8"/>
          <p:cNvPicPr>
            <a:picLocks noChangeAspect="1"/>
          </p:cNvPicPr>
          <p:nvPr/>
        </p:nvPicPr>
        <p:blipFill rotWithShape="1">
          <a:blip r:embed="rId5"/>
          <a:srcRect b="34028"/>
          <a:stretch/>
        </p:blipFill>
        <p:spPr>
          <a:xfrm>
            <a:off x="1106642" y="3690257"/>
            <a:ext cx="7894195" cy="2177143"/>
          </a:xfrm>
          <a:prstGeom prst="rect">
            <a:avLst/>
          </a:prstGeom>
          <a:ln w="28575">
            <a:solidFill>
              <a:schemeClr val="tx1"/>
            </a:solidFill>
          </a:ln>
        </p:spPr>
      </p:pic>
      <p:pic>
        <p:nvPicPr>
          <p:cNvPr id="10" name="Picture 9"/>
          <p:cNvPicPr>
            <a:picLocks noChangeAspect="1"/>
          </p:cNvPicPr>
          <p:nvPr/>
        </p:nvPicPr>
        <p:blipFill rotWithShape="1">
          <a:blip r:embed="rId6"/>
          <a:srcRect b="47104"/>
          <a:stretch/>
        </p:blipFill>
        <p:spPr>
          <a:xfrm>
            <a:off x="163429" y="153193"/>
            <a:ext cx="7456571" cy="3304718"/>
          </a:xfrm>
          <a:prstGeom prst="rect">
            <a:avLst/>
          </a:prstGeom>
          <a:ln w="28575">
            <a:noFill/>
          </a:ln>
        </p:spPr>
      </p:pic>
    </p:spTree>
    <p:extLst>
      <p:ext uri="{BB962C8B-B14F-4D97-AF65-F5344CB8AC3E}">
        <p14:creationId xmlns:p14="http://schemas.microsoft.com/office/powerpoint/2010/main" val="2933079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7CB0CE-4432-42CE-8E78-12573DC9BC10}"/>
              </a:ext>
            </a:extLst>
          </p:cNvPr>
          <p:cNvSpPr>
            <a:spLocks noGrp="1"/>
          </p:cNvSpPr>
          <p:nvPr>
            <p:ph type="title"/>
          </p:nvPr>
        </p:nvSpPr>
        <p:spPr/>
        <p:txBody>
          <a:bodyPr>
            <a:normAutofit/>
          </a:bodyPr>
          <a:lstStyle/>
          <a:p>
            <a:r>
              <a:rPr lang="en-US" sz="2400" dirty="0"/>
              <a:t>2018 FDA Commissioner's Roadmap</a:t>
            </a:r>
          </a:p>
        </p:txBody>
      </p:sp>
      <p:sp>
        <p:nvSpPr>
          <p:cNvPr id="5" name="Content Placeholder 4">
            <a:extLst>
              <a:ext uri="{FF2B5EF4-FFF2-40B4-BE49-F238E27FC236}">
                <a16:creationId xmlns:a16="http://schemas.microsoft.com/office/drawing/2014/main" id="{D2FF5736-90D6-4E77-9DB4-43A38D280DA3}"/>
              </a:ext>
            </a:extLst>
          </p:cNvPr>
          <p:cNvSpPr>
            <a:spLocks noGrp="1"/>
          </p:cNvSpPr>
          <p:nvPr>
            <p:ph sz="half" idx="1"/>
          </p:nvPr>
        </p:nvSpPr>
        <p:spPr/>
        <p:txBody>
          <a:bodyPr>
            <a:normAutofit fontScale="85000" lnSpcReduction="10000"/>
          </a:bodyPr>
          <a:lstStyle/>
          <a:p>
            <a:pPr marL="0" indent="0">
              <a:buNone/>
            </a:pPr>
            <a:r>
              <a:rPr lang="en-US" dirty="0"/>
              <a:t>Dr. Scott Gottlieb’s </a:t>
            </a:r>
            <a:r>
              <a:rPr lang="en-US" i="1" u="sng" dirty="0"/>
              <a:t>FDA Strategic Roadmap for 2018 and Beyond </a:t>
            </a:r>
            <a:r>
              <a:rPr lang="en-US" dirty="0"/>
              <a:t>sets a vision for FDA to embrace computer modeling.  </a:t>
            </a:r>
          </a:p>
          <a:p>
            <a:pPr marL="0" indent="0">
              <a:buNone/>
            </a:pPr>
            <a:r>
              <a:rPr lang="en-US" dirty="0"/>
              <a:t>The FDA Commissioner’s plan includes advancing the use of </a:t>
            </a:r>
            <a:r>
              <a:rPr lang="en-US" u="sng" dirty="0"/>
              <a:t>in silico tools </a:t>
            </a:r>
            <a:r>
              <a:rPr lang="en-US" dirty="0"/>
              <a:t>and models to </a:t>
            </a:r>
            <a:r>
              <a:rPr lang="en-US" b="1" u="sng" dirty="0"/>
              <a:t>evaluate device performance and patient outcomes.  </a:t>
            </a:r>
          </a:p>
          <a:p>
            <a:endParaRPr lang="en-US" dirty="0"/>
          </a:p>
        </p:txBody>
      </p:sp>
      <p:pic>
        <p:nvPicPr>
          <p:cNvPr id="1028" name="Picture 4" descr="FDA Commissioner Scott Gottlieb, M.D., speaking at a meeting">
            <a:extLst>
              <a:ext uri="{FF2B5EF4-FFF2-40B4-BE49-F238E27FC236}">
                <a16:creationId xmlns:a16="http://schemas.microsoft.com/office/drawing/2014/main" id="{5D56B22D-D359-4428-AF32-D397BFA0CF4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84241" y="2226469"/>
            <a:ext cx="3431109" cy="2616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831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DCC64-E3E3-4452-BCF7-93764B765235}"/>
              </a:ext>
            </a:extLst>
          </p:cNvPr>
          <p:cNvSpPr>
            <a:spLocks noGrp="1"/>
          </p:cNvSpPr>
          <p:nvPr>
            <p:ph type="title"/>
          </p:nvPr>
        </p:nvSpPr>
        <p:spPr/>
        <p:txBody>
          <a:bodyPr/>
          <a:lstStyle/>
          <a:p>
            <a:r>
              <a:rPr lang="en-US" b="1" dirty="0" err="1"/>
              <a:t>MDIC</a:t>
            </a:r>
            <a:r>
              <a:rPr lang="en-US" b="1" dirty="0"/>
              <a:t> Virtual Patient meeting at FDA, Spring 2018</a:t>
            </a:r>
            <a:endParaRPr lang="en-US" dirty="0"/>
          </a:p>
        </p:txBody>
      </p:sp>
      <p:sp>
        <p:nvSpPr>
          <p:cNvPr id="3" name="Content Placeholder 2">
            <a:extLst>
              <a:ext uri="{FF2B5EF4-FFF2-40B4-BE49-F238E27FC236}">
                <a16:creationId xmlns:a16="http://schemas.microsoft.com/office/drawing/2014/main" id="{4231A467-537E-4A91-B6B9-E13F28C19299}"/>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DA60F68D-F89A-4755-836C-8F28EEBBFE8F}"/>
              </a:ext>
            </a:extLst>
          </p:cNvPr>
          <p:cNvSpPr>
            <a:spLocks noGrp="1"/>
          </p:cNvSpPr>
          <p:nvPr>
            <p:ph sz="half" idx="2"/>
          </p:nvPr>
        </p:nvSpPr>
        <p:spPr/>
        <p:txBody>
          <a:bodyPr/>
          <a:lstStyle/>
          <a:p>
            <a:endParaRPr lang="en-US"/>
          </a:p>
        </p:txBody>
      </p:sp>
      <p:sp>
        <p:nvSpPr>
          <p:cNvPr id="5" name="Footer Placeholder 4">
            <a:extLst>
              <a:ext uri="{FF2B5EF4-FFF2-40B4-BE49-F238E27FC236}">
                <a16:creationId xmlns:a16="http://schemas.microsoft.com/office/drawing/2014/main" id="{4CAF342B-4D31-44B0-A502-20CCF5346C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658F3A-BE60-4774-B6E6-085D829FC95C}"/>
              </a:ext>
            </a:extLst>
          </p:cNvPr>
          <p:cNvSpPr>
            <a:spLocks noGrp="1"/>
          </p:cNvSpPr>
          <p:nvPr>
            <p:ph type="sldNum" sz="quarter" idx="12"/>
          </p:nvPr>
        </p:nvSpPr>
        <p:spPr/>
        <p:txBody>
          <a:bodyPr/>
          <a:lstStyle/>
          <a:p>
            <a:fld id="{06847FC4-D0BC-4FED-83C8-D6FA4490DE47}" type="slidenum">
              <a:rPr lang="en-US" smtClean="0"/>
              <a:t>23</a:t>
            </a:fld>
            <a:endParaRPr lang="en-US"/>
          </a:p>
        </p:txBody>
      </p:sp>
      <p:pic>
        <p:nvPicPr>
          <p:cNvPr id="7" name="Picture 6">
            <a:extLst>
              <a:ext uri="{FF2B5EF4-FFF2-40B4-BE49-F238E27FC236}">
                <a16:creationId xmlns:a16="http://schemas.microsoft.com/office/drawing/2014/main" id="{C4247968-D10A-4A5E-A38B-72BB84451FCC}"/>
              </a:ext>
            </a:extLst>
          </p:cNvPr>
          <p:cNvPicPr>
            <a:picLocks noChangeAspect="1"/>
          </p:cNvPicPr>
          <p:nvPr/>
        </p:nvPicPr>
        <p:blipFill rotWithShape="1">
          <a:blip r:embed="rId2"/>
          <a:srcRect t="7749"/>
          <a:stretch/>
        </p:blipFill>
        <p:spPr>
          <a:xfrm>
            <a:off x="0" y="1466490"/>
            <a:ext cx="9144000" cy="4284999"/>
          </a:xfrm>
          <a:prstGeom prst="rect">
            <a:avLst/>
          </a:prstGeom>
        </p:spPr>
      </p:pic>
    </p:spTree>
    <p:extLst>
      <p:ext uri="{BB962C8B-B14F-4D97-AF65-F5344CB8AC3E}">
        <p14:creationId xmlns:p14="http://schemas.microsoft.com/office/powerpoint/2010/main" val="1101284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normAutofit/>
          </a:bodyPr>
          <a:lstStyle/>
          <a:p>
            <a:r>
              <a:rPr lang="en-US" sz="3200" dirty="0">
                <a:latin typeface="+mj-lt"/>
              </a:rPr>
              <a:t>MDIC Membership Roster</a:t>
            </a:r>
          </a:p>
        </p:txBody>
      </p:sp>
      <p:sp>
        <p:nvSpPr>
          <p:cNvPr id="6" name="Subtitle 2"/>
          <p:cNvSpPr txBox="1">
            <a:spLocks/>
          </p:cNvSpPr>
          <p:nvPr/>
        </p:nvSpPr>
        <p:spPr>
          <a:xfrm>
            <a:off x="957943" y="1045029"/>
            <a:ext cx="7982857" cy="5132487"/>
          </a:xfrm>
          <a:prstGeom prst="rect">
            <a:avLst/>
          </a:prstGeom>
        </p:spPr>
        <p:txBody>
          <a:bodyPr numCol="3"/>
          <a:lstStyle>
            <a:lvl1pPr marL="342900" indent="-342900" algn="l" defTabSz="914400" rtl="0" eaLnBrk="1" latinLnBrk="0" hangingPunct="1">
              <a:spcBef>
                <a:spcPct val="20000"/>
              </a:spcBef>
              <a:buFont typeface="Arial" pitchFamily="34" charset="0"/>
              <a:buChar char="•"/>
              <a:defRPr sz="3200" kern="1200">
                <a:solidFill>
                  <a:schemeClr val="accent6"/>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3"/>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Abbott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Abiomed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Acelity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AdvaMed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AHRQ – Agency for Healthcare Research and Quality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AIMBE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ANSYS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 Braun Medical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BARDA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Baxter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Bioventus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Boston Biomedical Associates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Boston Scientific</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C.R. Bard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CD-Adapco</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CDC</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CMS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Cohera Medical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Cook Group</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CVRx</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Dartmouth Device Development Symposium</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Edwards Lifesciences</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EndoVantage</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Exact Sciences Corporation</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Exponent, Inc.</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FasterCures</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FDA</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Focused Ultrasound Foundation</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Fujirebio Diagnostics, Inc.</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HeartFlow</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Hologic, Inc.</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IBM – Watson Health</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ICON plc</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Imricor</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Insulet Corporation</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Integra LifeSciences</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IT’IS-USA</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Johnson &amp; Johnson</a:t>
            </a:r>
          </a:p>
          <a:p>
            <a:pPr marL="347663" marR="0" lvl="0" indent="-347663"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LivaNova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MDMA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Medical Alley</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Medidata Solutions</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Medtronic</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Mitralign</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NAMSA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NIH</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NORD</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NRC</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NSF International</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Nuvaira Inc.</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NVCA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NxThera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PCORI</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The Pew Charitable Trusts</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Regatta Medical</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Regulatory and Quality Solutions LLC (R&amp;Q)</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Roche</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SEMDA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SIMULIA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Southern Research Institute</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STERIS Corporation</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Stryker Corporation</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Sysmex America</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Terumo BCT</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W.L. Gore &amp; Associates</a:t>
            </a:r>
          </a:p>
          <a:p>
            <a:pPr marL="403225" marR="0" lvl="0" indent="-403225"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Zimmer Biomet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200" b="0" i="0" u="none" strike="noStrike" kern="1200" cap="none" spc="0" normalizeH="0" baseline="0" noProof="0" dirty="0">
              <a:ln>
                <a:noFill/>
              </a:ln>
              <a:solidFill>
                <a:srgbClr val="1F497D"/>
              </a:solidFill>
              <a:effectLst/>
              <a:uLnTx/>
              <a:uFillTx/>
              <a:latin typeface="Arial"/>
              <a:ea typeface="+mn-ea"/>
              <a:cs typeface="+mn-cs"/>
            </a:endParaRPr>
          </a:p>
        </p:txBody>
      </p:sp>
      <p:sp>
        <p:nvSpPr>
          <p:cNvPr id="2" name="TextBox 1"/>
          <p:cNvSpPr txBox="1"/>
          <p:nvPr/>
        </p:nvSpPr>
        <p:spPr>
          <a:xfrm>
            <a:off x="479266" y="6364329"/>
            <a:ext cx="172247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Updated 11/07/2017</a:t>
            </a:r>
          </a:p>
        </p:txBody>
      </p:sp>
    </p:spTree>
    <p:extLst>
      <p:ext uri="{BB962C8B-B14F-4D97-AF65-F5344CB8AC3E}">
        <p14:creationId xmlns:p14="http://schemas.microsoft.com/office/powerpoint/2010/main" val="4174902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755210" cy="792162"/>
          </a:xfrm>
        </p:spPr>
        <p:txBody>
          <a:bodyPr/>
          <a:lstStyle/>
          <a:p>
            <a:r>
              <a:rPr lang="en-US" sz="2000" dirty="0"/>
              <a:t>Flexible Regulatory Paradigms</a:t>
            </a:r>
            <a:br>
              <a:rPr lang="en-US" sz="2000" dirty="0"/>
            </a:br>
            <a:r>
              <a:rPr lang="en-US" sz="2000" dirty="0"/>
              <a:t>Applied Across the Total Product Life Cycle </a:t>
            </a:r>
          </a:p>
        </p:txBody>
      </p:sp>
      <p:sp>
        <p:nvSpPr>
          <p:cNvPr id="7" name="Rectangle 6"/>
          <p:cNvSpPr/>
          <p:nvPr/>
        </p:nvSpPr>
        <p:spPr>
          <a:xfrm>
            <a:off x="3048001" y="1519535"/>
            <a:ext cx="3200400"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lumMod val="75000"/>
                    <a:lumOff val="25000"/>
                  </a:prstClr>
                </a:solidFill>
                <a:effectLst/>
                <a:uLnTx/>
                <a:uFillTx/>
                <a:latin typeface="Tahoma" pitchFamily="34" charset="0"/>
                <a:ea typeface="+mn-ea"/>
                <a:cs typeface="Arial" charset="0"/>
              </a:rPr>
              <a:t>Patient-Centered, TPLC Approach</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lumMod val="75000"/>
                    <a:lumOff val="25000"/>
                  </a:prstClr>
                </a:solidFill>
                <a:effectLst/>
                <a:uLnTx/>
                <a:uFillTx/>
                <a:latin typeface="Tahoma" pitchFamily="34" charset="0"/>
                <a:ea typeface="+mn-ea"/>
                <a:cs typeface="Arial" charset="0"/>
              </a:rPr>
              <a:t>Benefit-Risk Tradeoffs</a:t>
            </a:r>
          </a:p>
        </p:txBody>
      </p:sp>
      <p:sp>
        <p:nvSpPr>
          <p:cNvPr id="12" name="Rounded Rectangle 11"/>
          <p:cNvSpPr/>
          <p:nvPr/>
        </p:nvSpPr>
        <p:spPr>
          <a:xfrm>
            <a:off x="6924444" y="2931817"/>
            <a:ext cx="1838556" cy="699700"/>
          </a:xfrm>
          <a:prstGeom prst="roundRect">
            <a:avLst/>
          </a:prstGeom>
          <a:solidFill>
            <a:srgbClr val="7030A0"/>
          </a:solidFill>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Science of Patient Input</a:t>
            </a:r>
            <a:endParaRPr kumimoji="0" lang="en-US" sz="14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3" name="Rounded Rectangle 12"/>
          <p:cNvSpPr/>
          <p:nvPr/>
        </p:nvSpPr>
        <p:spPr>
          <a:xfrm>
            <a:off x="4681860" y="2931817"/>
            <a:ext cx="1795140" cy="699700"/>
          </a:xfrm>
          <a:prstGeom prst="round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Premarket-Postmarket Balance</a:t>
            </a:r>
            <a:endParaRPr kumimoji="0" lang="en-US" sz="14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4" name="Rounded Rectangle 13"/>
          <p:cNvSpPr/>
          <p:nvPr/>
        </p:nvSpPr>
        <p:spPr>
          <a:xfrm>
            <a:off x="228600" y="2931817"/>
            <a:ext cx="4191000" cy="572502"/>
          </a:xfrm>
          <a:prstGeom prst="roundRect">
            <a:avLst/>
          </a:prstGeom>
          <a:solidFill>
            <a:srgbClr val="0070C0"/>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Evidence Generation</a:t>
            </a:r>
            <a:endParaRPr kumimoji="0" lang="en-US" sz="14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6" name="Rounded Rectangle 15"/>
          <p:cNvSpPr/>
          <p:nvPr/>
        </p:nvSpPr>
        <p:spPr>
          <a:xfrm>
            <a:off x="190500" y="4809708"/>
            <a:ext cx="1371600" cy="919401"/>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IDE Benefit-Risk Determination Framework Draft Guidance (2015)</a:t>
            </a:r>
          </a:p>
        </p:txBody>
      </p:sp>
      <p:sp>
        <p:nvSpPr>
          <p:cNvPr id="17" name="Rounded Rectangle 16"/>
          <p:cNvSpPr/>
          <p:nvPr/>
        </p:nvSpPr>
        <p:spPr>
          <a:xfrm>
            <a:off x="4660595" y="4132115"/>
            <a:ext cx="1795140" cy="510778"/>
          </a:xfrm>
          <a:prstGeom prst="roundRect">
            <a:avLst/>
          </a:prstGeom>
          <a:ln>
            <a:solidFill>
              <a:schemeClr val="accent6">
                <a:lumMod val="75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Expedited Access Pathway Program (2015)</a:t>
            </a:r>
          </a:p>
        </p:txBody>
      </p:sp>
      <p:sp>
        <p:nvSpPr>
          <p:cNvPr id="18" name="Rounded Rectangle 17"/>
          <p:cNvSpPr/>
          <p:nvPr/>
        </p:nvSpPr>
        <p:spPr>
          <a:xfrm>
            <a:off x="6924444" y="4085511"/>
            <a:ext cx="1838556" cy="715089"/>
          </a:xfrm>
          <a:prstGeom prst="roundRect">
            <a:avLst/>
          </a:prstGeom>
          <a:ln>
            <a:solidFill>
              <a:srgbClr val="7030A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Patient Preference Information Guidance (2016)</a:t>
            </a:r>
          </a:p>
        </p:txBody>
      </p:sp>
      <p:sp>
        <p:nvSpPr>
          <p:cNvPr id="19" name="Rounded Rectangle 18"/>
          <p:cNvSpPr/>
          <p:nvPr/>
        </p:nvSpPr>
        <p:spPr>
          <a:xfrm>
            <a:off x="228600" y="4029293"/>
            <a:ext cx="1333500" cy="71508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Early Feasibility Study Paradigm Guidance (2013)</a:t>
            </a:r>
          </a:p>
        </p:txBody>
      </p:sp>
      <p:sp>
        <p:nvSpPr>
          <p:cNvPr id="20" name="Rounded Rectangle 19"/>
          <p:cNvSpPr/>
          <p:nvPr/>
        </p:nvSpPr>
        <p:spPr>
          <a:xfrm>
            <a:off x="4681860" y="4798209"/>
            <a:ext cx="1795140" cy="919401"/>
          </a:xfrm>
          <a:prstGeom prst="roundRect">
            <a:avLst/>
          </a:prstGeom>
          <a:ln>
            <a:solidFill>
              <a:schemeClr val="accent6">
                <a:lumMod val="75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Balancing Premarket and Postmarket Data Collection Guidance (2015)</a:t>
            </a:r>
          </a:p>
        </p:txBody>
      </p:sp>
      <p:sp>
        <p:nvSpPr>
          <p:cNvPr id="21" name="Rounded Rectangle 20"/>
          <p:cNvSpPr/>
          <p:nvPr/>
        </p:nvSpPr>
        <p:spPr>
          <a:xfrm>
            <a:off x="6918689" y="4947999"/>
            <a:ext cx="1838556" cy="919401"/>
          </a:xfrm>
          <a:prstGeom prst="roundRect">
            <a:avLst/>
          </a:prstGeom>
          <a:ln>
            <a:solidFill>
              <a:srgbClr val="7030A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Medical Device Innovation Consortium (MDIC) Patient Centered Benefit-Risk Project</a:t>
            </a:r>
          </a:p>
        </p:txBody>
      </p:sp>
      <p:cxnSp>
        <p:nvCxnSpPr>
          <p:cNvPr id="23" name="Straight Arrow Connector 22"/>
          <p:cNvCxnSpPr>
            <a:stCxn id="8" idx="1"/>
          </p:cNvCxnSpPr>
          <p:nvPr/>
        </p:nvCxnSpPr>
        <p:spPr>
          <a:xfrm flipH="1">
            <a:off x="1447800" y="2309456"/>
            <a:ext cx="1371600" cy="608170"/>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3" idx="0"/>
          </p:cNvCxnSpPr>
          <p:nvPr/>
        </p:nvCxnSpPr>
        <p:spPr>
          <a:xfrm>
            <a:off x="5579430" y="2697384"/>
            <a:ext cx="0" cy="234433"/>
          </a:xfrm>
          <a:prstGeom prst="straightConnector1">
            <a:avLst/>
          </a:prstGeom>
          <a:ln w="38100">
            <a:solidFill>
              <a:schemeClr val="accent6">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8" idx="3"/>
            <a:endCxn id="12" idx="0"/>
          </p:cNvCxnSpPr>
          <p:nvPr/>
        </p:nvCxnSpPr>
        <p:spPr>
          <a:xfrm>
            <a:off x="6324600" y="2309456"/>
            <a:ext cx="1519122" cy="622361"/>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2819400" y="1951911"/>
            <a:ext cx="3505200" cy="715089"/>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Arial" charset="0"/>
              </a:rPr>
              <a:t>PMA, De Novo Benefit-Risk Determination Framework Guidance (2012)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Arial" charset="0"/>
              </a:rPr>
              <a:t>Postmarket Benefit-Risk Draft Guidance (2016)</a:t>
            </a:r>
          </a:p>
        </p:txBody>
      </p:sp>
      <p:cxnSp>
        <p:nvCxnSpPr>
          <p:cNvPr id="36" name="Straight Arrow Connector 35"/>
          <p:cNvCxnSpPr/>
          <p:nvPr/>
        </p:nvCxnSpPr>
        <p:spPr>
          <a:xfrm>
            <a:off x="4648200" y="1138535"/>
            <a:ext cx="0" cy="459432"/>
          </a:xfrm>
          <a:prstGeom prst="straightConnector1">
            <a:avLst/>
          </a:prstGeom>
          <a:ln w="28575">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6" name="Rounded Rectangle 5"/>
          <p:cNvSpPr/>
          <p:nvPr/>
        </p:nvSpPr>
        <p:spPr>
          <a:xfrm>
            <a:off x="3276600" y="909935"/>
            <a:ext cx="2743200" cy="457200"/>
          </a:xfrm>
          <a:prstGeom prst="roundRect">
            <a:avLst/>
          </a:prstGeom>
          <a:solidFill>
            <a:srgbClr val="002060"/>
          </a:solidFill>
          <a:ln w="28575">
            <a:solidFill>
              <a:schemeClr val="bg1"/>
            </a:solid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CDRH Vision</a:t>
            </a:r>
          </a:p>
        </p:txBody>
      </p:sp>
      <p:sp>
        <p:nvSpPr>
          <p:cNvPr id="15" name="Footer Placeholder 14"/>
          <p:cNvSpPr>
            <a:spLocks noGrp="1"/>
          </p:cNvSpPr>
          <p:nvPr>
            <p:ph type="ftr" sz="quarter" idx="11"/>
          </p:nvPr>
        </p:nvSpPr>
        <p:spPr>
          <a:xfrm>
            <a:off x="304800" y="6186487"/>
            <a:ext cx="28956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1F497D">
                    <a:lumMod val="60000"/>
                    <a:lumOff val="40000"/>
                  </a:srgbClr>
                </a:solidFill>
                <a:effectLst/>
                <a:uLnTx/>
                <a:uFillTx/>
                <a:latin typeface="Helvetica"/>
                <a:ea typeface="+mn-ea"/>
                <a:cs typeface="Helvetica"/>
              </a:rPr>
              <a:t>www.fda.gov</a:t>
            </a:r>
            <a:endParaRPr kumimoji="0" lang="en-US" sz="1800" b="1" i="0" u="none" strike="noStrike" kern="0" cap="none" spc="0" normalizeH="0" baseline="0" noProof="0" dirty="0">
              <a:ln>
                <a:noFill/>
              </a:ln>
              <a:solidFill>
                <a:srgbClr val="1F497D">
                  <a:lumMod val="60000"/>
                  <a:lumOff val="40000"/>
                </a:srgbClr>
              </a:solidFill>
              <a:effectLst/>
              <a:uLnTx/>
              <a:uFillTx/>
              <a:latin typeface="Helvetica"/>
              <a:ea typeface="+mn-ea"/>
              <a:cs typeface="Helvetica"/>
            </a:endParaRPr>
          </a:p>
        </p:txBody>
      </p:sp>
      <p:sp>
        <p:nvSpPr>
          <p:cNvPr id="30" name="Rectangle 29"/>
          <p:cNvSpPr/>
          <p:nvPr/>
        </p:nvSpPr>
        <p:spPr>
          <a:xfrm>
            <a:off x="0" y="3576935"/>
            <a:ext cx="1600200" cy="276999"/>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Tahoma" pitchFamily="34" charset="0"/>
                <a:ea typeface="+mn-ea"/>
                <a:cs typeface="Arial" charset="0"/>
              </a:rPr>
              <a:t>Clinical Trials</a:t>
            </a:r>
          </a:p>
        </p:txBody>
      </p:sp>
      <p:sp>
        <p:nvSpPr>
          <p:cNvPr id="31" name="Rectangle 30"/>
          <p:cNvSpPr/>
          <p:nvPr/>
        </p:nvSpPr>
        <p:spPr>
          <a:xfrm>
            <a:off x="1447800" y="3576935"/>
            <a:ext cx="1600200"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Tahoma" pitchFamily="34" charset="0"/>
                <a:ea typeface="+mn-ea"/>
                <a:cs typeface="Arial" charset="0"/>
              </a:rPr>
              <a:t>Regulatory Science</a:t>
            </a:r>
          </a:p>
        </p:txBody>
      </p:sp>
      <p:sp>
        <p:nvSpPr>
          <p:cNvPr id="32" name="Rectangle 31"/>
          <p:cNvSpPr/>
          <p:nvPr/>
        </p:nvSpPr>
        <p:spPr>
          <a:xfrm>
            <a:off x="2819400" y="3576935"/>
            <a:ext cx="1600200"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70C0"/>
                </a:solidFill>
                <a:effectLst/>
                <a:uLnTx/>
                <a:uFillTx/>
                <a:latin typeface="Tahoma" pitchFamily="34" charset="0"/>
                <a:ea typeface="+mn-ea"/>
                <a:cs typeface="Arial" charset="0"/>
              </a:rPr>
              <a:t>Real-World Evidence</a:t>
            </a:r>
          </a:p>
        </p:txBody>
      </p:sp>
      <p:sp>
        <p:nvSpPr>
          <p:cNvPr id="35" name="Rounded Rectangle 34"/>
          <p:cNvSpPr/>
          <p:nvPr/>
        </p:nvSpPr>
        <p:spPr>
          <a:xfrm>
            <a:off x="1752600" y="4819888"/>
            <a:ext cx="1136468" cy="510778"/>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MDDT Pilot Program</a:t>
            </a:r>
          </a:p>
        </p:txBody>
      </p:sp>
      <p:sp>
        <p:nvSpPr>
          <p:cNvPr id="37" name="Rounded Rectangle 36"/>
          <p:cNvSpPr/>
          <p:nvPr/>
        </p:nvSpPr>
        <p:spPr>
          <a:xfrm>
            <a:off x="1790700" y="4039473"/>
            <a:ext cx="1104900" cy="71508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MDDT Draft Guidance (2015)</a:t>
            </a:r>
          </a:p>
        </p:txBody>
      </p:sp>
      <p:sp>
        <p:nvSpPr>
          <p:cNvPr id="38" name="Rounded Rectangle 37"/>
          <p:cNvSpPr/>
          <p:nvPr/>
        </p:nvSpPr>
        <p:spPr>
          <a:xfrm>
            <a:off x="3124200" y="4819888"/>
            <a:ext cx="1143000" cy="1123712"/>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Unique Device Identification Final Rule (2013)</a:t>
            </a:r>
          </a:p>
        </p:txBody>
      </p:sp>
      <p:sp>
        <p:nvSpPr>
          <p:cNvPr id="39" name="Rounded Rectangle 38"/>
          <p:cNvSpPr/>
          <p:nvPr/>
        </p:nvSpPr>
        <p:spPr>
          <a:xfrm>
            <a:off x="3162300" y="4039473"/>
            <a:ext cx="1111250" cy="71508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RWE Draft Guidance (2016)</a:t>
            </a:r>
          </a:p>
        </p:txBody>
      </p:sp>
      <p:cxnSp>
        <p:nvCxnSpPr>
          <p:cNvPr id="46" name="Straight Arrow Connector 45"/>
          <p:cNvCxnSpPr/>
          <p:nvPr/>
        </p:nvCxnSpPr>
        <p:spPr>
          <a:xfrm>
            <a:off x="3886200" y="6477000"/>
            <a:ext cx="1371600" cy="0"/>
          </a:xfrm>
          <a:prstGeom prst="straightConnector1">
            <a:avLst/>
          </a:prstGeom>
          <a:ln w="57150">
            <a:solidFill>
              <a:schemeClr val="tx1">
                <a:lumMod val="75000"/>
                <a:lumOff val="25000"/>
              </a:schemeClr>
            </a:solidFill>
            <a:headEnd type="triangle" w="med" len="med"/>
            <a:tailEnd type="triangle" w="med" len="med"/>
          </a:ln>
        </p:spPr>
        <p:style>
          <a:lnRef idx="2">
            <a:schemeClr val="dk1"/>
          </a:lnRef>
          <a:fillRef idx="0">
            <a:schemeClr val="dk1"/>
          </a:fillRef>
          <a:effectRef idx="1">
            <a:schemeClr val="dk1"/>
          </a:effectRef>
          <a:fontRef idx="minor">
            <a:schemeClr val="tx1"/>
          </a:fontRef>
        </p:style>
      </p:cxnSp>
      <p:sp>
        <p:nvSpPr>
          <p:cNvPr id="48" name="Rounded Rectangle 47"/>
          <p:cNvSpPr/>
          <p:nvPr/>
        </p:nvSpPr>
        <p:spPr>
          <a:xfrm>
            <a:off x="5416360" y="6248400"/>
            <a:ext cx="1816479" cy="457200"/>
          </a:xfrm>
          <a:prstGeom prst="roundRect">
            <a:avLst/>
          </a:prstGeom>
          <a:solidFill>
            <a:schemeClr val="tx1">
              <a:lumMod val="75000"/>
              <a:lumOff val="25000"/>
            </a:schemeClr>
          </a:solidFill>
          <a:ln w="28575">
            <a:solidFill>
              <a:schemeClr val="bg1"/>
            </a:solid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MDIC</a:t>
            </a:r>
          </a:p>
        </p:txBody>
      </p:sp>
      <p:cxnSp>
        <p:nvCxnSpPr>
          <p:cNvPr id="49" name="Straight Arrow Connector 48"/>
          <p:cNvCxnSpPr>
            <a:stCxn id="48" idx="3"/>
            <a:endCxn id="21" idx="2"/>
          </p:cNvCxnSpPr>
          <p:nvPr/>
        </p:nvCxnSpPr>
        <p:spPr>
          <a:xfrm flipV="1">
            <a:off x="7232839" y="5867400"/>
            <a:ext cx="605128" cy="609600"/>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8" idx="0"/>
          </p:cNvCxnSpPr>
          <p:nvPr/>
        </p:nvCxnSpPr>
        <p:spPr>
          <a:xfrm flipV="1">
            <a:off x="6324600" y="5717610"/>
            <a:ext cx="5687" cy="530790"/>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flipV="1">
            <a:off x="895350" y="5855255"/>
            <a:ext cx="1006096" cy="572806"/>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flipV="1">
            <a:off x="2590800" y="5411111"/>
            <a:ext cx="2" cy="922924"/>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505200" y="5923891"/>
            <a:ext cx="0" cy="324509"/>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1901446" y="6248400"/>
            <a:ext cx="1816479" cy="457200"/>
          </a:xfrm>
          <a:prstGeom prst="roundRect">
            <a:avLst/>
          </a:prstGeom>
          <a:solidFill>
            <a:schemeClr val="tx1">
              <a:lumMod val="75000"/>
              <a:lumOff val="25000"/>
            </a:schemeClr>
          </a:solidFill>
          <a:ln w="28575">
            <a:solidFill>
              <a:schemeClr val="bg1"/>
            </a:solid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NEST</a:t>
            </a:r>
          </a:p>
        </p:txBody>
      </p:sp>
      <p:cxnSp>
        <p:nvCxnSpPr>
          <p:cNvPr id="40" name="Straight Arrow Connector 39"/>
          <p:cNvCxnSpPr>
            <a:endCxn id="13" idx="1"/>
          </p:cNvCxnSpPr>
          <p:nvPr/>
        </p:nvCxnSpPr>
        <p:spPr>
          <a:xfrm>
            <a:off x="4372970" y="3281667"/>
            <a:ext cx="308890" cy="0"/>
          </a:xfrm>
          <a:prstGeom prst="straightConnector1">
            <a:avLst/>
          </a:prstGeom>
          <a:ln w="12700">
            <a:solidFill>
              <a:schemeClr val="tx1">
                <a:lumMod val="75000"/>
                <a:lumOff val="25000"/>
              </a:schemeClr>
            </a:solidFill>
            <a:headEnd type="triangle" w="med" len="med"/>
            <a:tailEnd type="triangle" w="med" len="med"/>
          </a:ln>
        </p:spPr>
        <p:style>
          <a:lnRef idx="2">
            <a:schemeClr val="dk1"/>
          </a:lnRef>
          <a:fillRef idx="0">
            <a:schemeClr val="dk1"/>
          </a:fillRef>
          <a:effectRef idx="1">
            <a:schemeClr val="dk1"/>
          </a:effectRef>
          <a:fontRef idx="minor">
            <a:schemeClr val="tx1"/>
          </a:fontRef>
        </p:style>
      </p:cxnSp>
      <p:cxnSp>
        <p:nvCxnSpPr>
          <p:cNvPr id="41" name="Straight Arrow Connector 40"/>
          <p:cNvCxnSpPr>
            <a:stCxn id="13" idx="3"/>
            <a:endCxn id="12" idx="1"/>
          </p:cNvCxnSpPr>
          <p:nvPr/>
        </p:nvCxnSpPr>
        <p:spPr>
          <a:xfrm>
            <a:off x="6477000" y="3281667"/>
            <a:ext cx="447444" cy="0"/>
          </a:xfrm>
          <a:prstGeom prst="straightConnector1">
            <a:avLst/>
          </a:prstGeom>
          <a:ln w="12700">
            <a:solidFill>
              <a:schemeClr val="tx1">
                <a:lumMod val="75000"/>
                <a:lumOff val="25000"/>
              </a:schemeClr>
            </a:solidFill>
            <a:headEnd type="triangle" w="med" len="med"/>
            <a:tailEnd type="triangle" w="med" len="med"/>
          </a:ln>
        </p:spPr>
        <p:style>
          <a:lnRef idx="2">
            <a:schemeClr val="dk1"/>
          </a:lnRef>
          <a:fillRef idx="0">
            <a:schemeClr val="dk1"/>
          </a:fillRef>
          <a:effectRef idx="1">
            <a:schemeClr val="dk1"/>
          </a:effectRef>
          <a:fontRef idx="minor">
            <a:schemeClr val="tx1"/>
          </a:fontRef>
        </p:style>
      </p:cxnSp>
      <p:sp>
        <p:nvSpPr>
          <p:cNvPr id="43" name="TextBox 42"/>
          <p:cNvSpPr txBox="1"/>
          <p:nvPr/>
        </p:nvSpPr>
        <p:spPr>
          <a:xfrm>
            <a:off x="7340713" y="6294145"/>
            <a:ext cx="16642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sysClr val="windowText" lastClr="000000"/>
                </a:solidFill>
                <a:effectLst/>
                <a:uLnTx/>
                <a:uFillTx/>
                <a:latin typeface="Arial"/>
                <a:ea typeface="+mn-ea"/>
                <a:cs typeface="+mn-cs"/>
              </a:rPr>
              <a:t>From Dr. </a:t>
            </a:r>
            <a:r>
              <a:rPr kumimoji="0" lang="en-US" sz="800" b="0" i="1" u="none" strike="noStrike" kern="0" cap="none" spc="0" normalizeH="0" baseline="0" noProof="0" dirty="0" err="1">
                <a:ln>
                  <a:noFill/>
                </a:ln>
                <a:solidFill>
                  <a:sysClr val="windowText" lastClr="000000"/>
                </a:solidFill>
                <a:effectLst/>
                <a:uLnTx/>
                <a:uFillTx/>
                <a:latin typeface="Arial"/>
                <a:ea typeface="+mn-ea"/>
                <a:cs typeface="+mn-cs"/>
              </a:rPr>
              <a:t>Shuren’s</a:t>
            </a:r>
            <a:r>
              <a:rPr kumimoji="0" lang="en-US" sz="800" b="0" i="1" u="none" strike="noStrike" kern="0" cap="none" spc="0" normalizeH="0" baseline="0" noProof="0" dirty="0">
                <a:ln>
                  <a:noFill/>
                </a:ln>
                <a:solidFill>
                  <a:sysClr val="windowText" lastClr="000000"/>
                </a:solidFill>
                <a:effectLst/>
                <a:uLnTx/>
                <a:uFillTx/>
                <a:latin typeface="Arial"/>
                <a:ea typeface="+mn-ea"/>
                <a:cs typeface="+mn-cs"/>
              </a:rPr>
              <a:t> presentation to the MDIC Chief Medical/ Chief Science Officer meeting 9/20/16</a:t>
            </a:r>
          </a:p>
        </p:txBody>
      </p:sp>
    </p:spTree>
    <p:extLst>
      <p:ext uri="{BB962C8B-B14F-4D97-AF65-F5344CB8AC3E}">
        <p14:creationId xmlns:p14="http://schemas.microsoft.com/office/powerpoint/2010/main" val="453239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Spectrum of Clinical Trial Methods, Means, and Approaches </a:t>
            </a:r>
          </a:p>
        </p:txBody>
      </p:sp>
      <p:sp>
        <p:nvSpPr>
          <p:cNvPr id="4" name="Footer Placeholder 3"/>
          <p:cNvSpPr>
            <a:spLocks noGrp="1"/>
          </p:cNvSpPr>
          <p:nvPr>
            <p:ph type="ftr" sz="quarter" idx="12"/>
          </p:nvPr>
        </p:nvSpPr>
        <p:spPr/>
        <p:txBody>
          <a:bodyPr/>
          <a:lstStyle/>
          <a:p>
            <a:endParaRPr lang="en-US" dirty="0"/>
          </a:p>
        </p:txBody>
      </p:sp>
      <p:sp>
        <p:nvSpPr>
          <p:cNvPr id="5" name="Left-Right Arrow 4"/>
          <p:cNvSpPr/>
          <p:nvPr/>
        </p:nvSpPr>
        <p:spPr>
          <a:xfrm>
            <a:off x="275897" y="1660633"/>
            <a:ext cx="8592207" cy="106154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More traditional                                                                                        Newer</a:t>
            </a:r>
          </a:p>
        </p:txBody>
      </p:sp>
      <p:sp>
        <p:nvSpPr>
          <p:cNvPr id="6" name="TextBox 5"/>
          <p:cNvSpPr txBox="1"/>
          <p:nvPr/>
        </p:nvSpPr>
        <p:spPr>
          <a:xfrm>
            <a:off x="209821" y="2742805"/>
            <a:ext cx="1343997" cy="1015663"/>
          </a:xfrm>
          <a:prstGeom prst="rect">
            <a:avLst/>
          </a:prstGeom>
          <a:noFill/>
        </p:spPr>
        <p:txBody>
          <a:bodyPr wrap="square" rtlCol="0">
            <a:spAutoFit/>
          </a:bodyPr>
          <a:lstStyle/>
          <a:p>
            <a:pPr algn="ctr"/>
            <a:r>
              <a:rPr lang="en-US" sz="1600" dirty="0">
                <a:solidFill>
                  <a:schemeClr val="tx2"/>
                </a:solidFill>
              </a:rPr>
              <a:t>Frequentist</a:t>
            </a:r>
          </a:p>
          <a:p>
            <a:pPr algn="ctr"/>
            <a:r>
              <a:rPr lang="en-US" sz="1200" dirty="0">
                <a:solidFill>
                  <a:schemeClr val="tx2"/>
                </a:solidFill>
              </a:rPr>
              <a:t>for example  </a:t>
            </a:r>
            <a:r>
              <a:rPr lang="en-US" sz="1600" dirty="0">
                <a:solidFill>
                  <a:schemeClr val="tx2"/>
                </a:solidFill>
              </a:rPr>
              <a:t>RCT and OPC trials</a:t>
            </a:r>
          </a:p>
        </p:txBody>
      </p:sp>
      <p:sp>
        <p:nvSpPr>
          <p:cNvPr id="8" name="TextBox 7"/>
          <p:cNvSpPr txBox="1"/>
          <p:nvPr/>
        </p:nvSpPr>
        <p:spPr>
          <a:xfrm>
            <a:off x="1946303" y="3142914"/>
            <a:ext cx="1343997" cy="338554"/>
          </a:xfrm>
          <a:prstGeom prst="rect">
            <a:avLst/>
          </a:prstGeom>
          <a:noFill/>
        </p:spPr>
        <p:txBody>
          <a:bodyPr wrap="square" rtlCol="0">
            <a:spAutoFit/>
          </a:bodyPr>
          <a:lstStyle/>
          <a:p>
            <a:pPr algn="ctr"/>
            <a:r>
              <a:rPr lang="en-US" sz="1600" dirty="0">
                <a:solidFill>
                  <a:schemeClr val="tx2"/>
                </a:solidFill>
              </a:rPr>
              <a:t>Bayesian</a:t>
            </a:r>
          </a:p>
        </p:txBody>
      </p:sp>
      <p:sp>
        <p:nvSpPr>
          <p:cNvPr id="9" name="TextBox 8"/>
          <p:cNvSpPr txBox="1"/>
          <p:nvPr/>
        </p:nvSpPr>
        <p:spPr>
          <a:xfrm>
            <a:off x="1078062" y="3653471"/>
            <a:ext cx="1343997" cy="584775"/>
          </a:xfrm>
          <a:prstGeom prst="rect">
            <a:avLst/>
          </a:prstGeom>
          <a:noFill/>
        </p:spPr>
        <p:txBody>
          <a:bodyPr wrap="square" rtlCol="0">
            <a:spAutoFit/>
          </a:bodyPr>
          <a:lstStyle/>
          <a:p>
            <a:pPr algn="ctr"/>
            <a:r>
              <a:rPr lang="en-US" sz="1600" dirty="0">
                <a:solidFill>
                  <a:schemeClr val="tx2"/>
                </a:solidFill>
              </a:rPr>
              <a:t>Adaptive Trials</a:t>
            </a:r>
          </a:p>
        </p:txBody>
      </p:sp>
      <p:sp>
        <p:nvSpPr>
          <p:cNvPr id="10" name="TextBox 9"/>
          <p:cNvSpPr txBox="1"/>
          <p:nvPr/>
        </p:nvSpPr>
        <p:spPr>
          <a:xfrm>
            <a:off x="7448416" y="2742805"/>
            <a:ext cx="1343997" cy="1508105"/>
          </a:xfrm>
          <a:prstGeom prst="rect">
            <a:avLst/>
          </a:prstGeom>
          <a:noFill/>
        </p:spPr>
        <p:txBody>
          <a:bodyPr wrap="square" rtlCol="0">
            <a:spAutoFit/>
          </a:bodyPr>
          <a:lstStyle/>
          <a:p>
            <a:pPr algn="ctr"/>
            <a:r>
              <a:rPr lang="en-US" sz="1600" dirty="0">
                <a:solidFill>
                  <a:schemeClr val="tx2"/>
                </a:solidFill>
              </a:rPr>
              <a:t>Real World Evidence</a:t>
            </a:r>
          </a:p>
          <a:p>
            <a:pPr algn="ctr"/>
            <a:r>
              <a:rPr lang="en-US" sz="1600" dirty="0">
                <a:solidFill>
                  <a:schemeClr val="tx2"/>
                </a:solidFill>
              </a:rPr>
              <a:t>(RWE)</a:t>
            </a:r>
          </a:p>
          <a:p>
            <a:pPr algn="ctr"/>
            <a:r>
              <a:rPr lang="en-US" sz="1200" dirty="0">
                <a:solidFill>
                  <a:schemeClr val="tx2"/>
                </a:solidFill>
              </a:rPr>
              <a:t>for example</a:t>
            </a:r>
            <a:endParaRPr lang="en-US" sz="1600" dirty="0">
              <a:solidFill>
                <a:schemeClr val="tx2"/>
              </a:solidFill>
            </a:endParaRPr>
          </a:p>
          <a:p>
            <a:pPr algn="ctr"/>
            <a:r>
              <a:rPr lang="en-US" sz="1600" dirty="0">
                <a:solidFill>
                  <a:schemeClr val="tx2"/>
                </a:solidFill>
              </a:rPr>
              <a:t>RCT from EHR</a:t>
            </a:r>
          </a:p>
        </p:txBody>
      </p:sp>
      <p:sp>
        <p:nvSpPr>
          <p:cNvPr id="11" name="TextBox 10"/>
          <p:cNvSpPr txBox="1"/>
          <p:nvPr/>
        </p:nvSpPr>
        <p:spPr>
          <a:xfrm>
            <a:off x="6580173" y="4225356"/>
            <a:ext cx="1343997" cy="584775"/>
          </a:xfrm>
          <a:prstGeom prst="rect">
            <a:avLst/>
          </a:prstGeom>
          <a:noFill/>
        </p:spPr>
        <p:txBody>
          <a:bodyPr wrap="square" rtlCol="0">
            <a:spAutoFit/>
          </a:bodyPr>
          <a:lstStyle/>
          <a:p>
            <a:pPr algn="ctr"/>
            <a:r>
              <a:rPr lang="en-US" sz="1600" dirty="0">
                <a:solidFill>
                  <a:schemeClr val="tx2"/>
                </a:solidFill>
              </a:rPr>
              <a:t>IDEs Inside a Registries</a:t>
            </a:r>
          </a:p>
        </p:txBody>
      </p:sp>
      <p:sp>
        <p:nvSpPr>
          <p:cNvPr id="12" name="TextBox 11"/>
          <p:cNvSpPr txBox="1"/>
          <p:nvPr/>
        </p:nvSpPr>
        <p:spPr>
          <a:xfrm>
            <a:off x="2814544" y="2742805"/>
            <a:ext cx="1343997" cy="584775"/>
          </a:xfrm>
          <a:prstGeom prst="rect">
            <a:avLst/>
          </a:prstGeom>
          <a:noFill/>
        </p:spPr>
        <p:txBody>
          <a:bodyPr wrap="square" rtlCol="0">
            <a:spAutoFit/>
          </a:bodyPr>
          <a:lstStyle/>
          <a:p>
            <a:pPr algn="ctr"/>
            <a:r>
              <a:rPr lang="en-US" sz="1600" dirty="0">
                <a:solidFill>
                  <a:schemeClr val="tx2"/>
                </a:solidFill>
              </a:rPr>
              <a:t>Post Market Studies</a:t>
            </a:r>
          </a:p>
        </p:txBody>
      </p:sp>
      <p:sp>
        <p:nvSpPr>
          <p:cNvPr id="13" name="TextBox 12"/>
          <p:cNvSpPr txBox="1"/>
          <p:nvPr/>
        </p:nvSpPr>
        <p:spPr>
          <a:xfrm>
            <a:off x="5711932" y="3689774"/>
            <a:ext cx="1343997" cy="584775"/>
          </a:xfrm>
          <a:prstGeom prst="rect">
            <a:avLst/>
          </a:prstGeom>
          <a:noFill/>
        </p:spPr>
        <p:txBody>
          <a:bodyPr wrap="square" rtlCol="0">
            <a:spAutoFit/>
          </a:bodyPr>
          <a:lstStyle/>
          <a:p>
            <a:pPr algn="ctr"/>
            <a:r>
              <a:rPr lang="en-US" sz="1600" dirty="0">
                <a:solidFill>
                  <a:schemeClr val="tx2"/>
                </a:solidFill>
              </a:rPr>
              <a:t>Computer Models</a:t>
            </a:r>
          </a:p>
        </p:txBody>
      </p:sp>
      <p:sp>
        <p:nvSpPr>
          <p:cNvPr id="14" name="TextBox 13"/>
          <p:cNvSpPr txBox="1"/>
          <p:nvPr/>
        </p:nvSpPr>
        <p:spPr>
          <a:xfrm>
            <a:off x="4551026" y="2722178"/>
            <a:ext cx="1636662" cy="1323439"/>
          </a:xfrm>
          <a:prstGeom prst="rect">
            <a:avLst/>
          </a:prstGeom>
          <a:noFill/>
        </p:spPr>
        <p:txBody>
          <a:bodyPr wrap="square" rtlCol="0">
            <a:spAutoFit/>
          </a:bodyPr>
          <a:lstStyle/>
          <a:p>
            <a:pPr algn="ctr"/>
            <a:r>
              <a:rPr lang="en-US" sz="1600" dirty="0">
                <a:solidFill>
                  <a:schemeClr val="tx2"/>
                </a:solidFill>
              </a:rPr>
              <a:t>Leverage Retrospective Information into Prospective Studies</a:t>
            </a:r>
          </a:p>
        </p:txBody>
      </p:sp>
      <p:sp>
        <p:nvSpPr>
          <p:cNvPr id="15" name="TextBox 14"/>
          <p:cNvSpPr txBox="1"/>
          <p:nvPr/>
        </p:nvSpPr>
        <p:spPr>
          <a:xfrm>
            <a:off x="3682785" y="3859600"/>
            <a:ext cx="1343997" cy="584775"/>
          </a:xfrm>
          <a:prstGeom prst="rect">
            <a:avLst/>
          </a:prstGeom>
          <a:noFill/>
        </p:spPr>
        <p:txBody>
          <a:bodyPr wrap="square" rtlCol="0">
            <a:spAutoFit/>
          </a:bodyPr>
          <a:lstStyle/>
          <a:p>
            <a:pPr algn="ctr"/>
            <a:r>
              <a:rPr lang="en-US" sz="1600" dirty="0">
                <a:solidFill>
                  <a:schemeClr val="tx2"/>
                </a:solidFill>
              </a:rPr>
              <a:t>Large Simple Trials</a:t>
            </a:r>
          </a:p>
        </p:txBody>
      </p:sp>
      <p:sp>
        <p:nvSpPr>
          <p:cNvPr id="3" name="TextBox 2"/>
          <p:cNvSpPr txBox="1"/>
          <p:nvPr/>
        </p:nvSpPr>
        <p:spPr>
          <a:xfrm>
            <a:off x="445542" y="4946904"/>
            <a:ext cx="8252917" cy="369332"/>
          </a:xfrm>
          <a:prstGeom prst="rect">
            <a:avLst/>
          </a:prstGeom>
          <a:solidFill>
            <a:schemeClr val="accent3"/>
          </a:solidFill>
          <a:ln>
            <a:noFill/>
          </a:ln>
        </p:spPr>
        <p:txBody>
          <a:bodyPr wrap="square" rtlCol="0">
            <a:spAutoFit/>
          </a:bodyPr>
          <a:lstStyle/>
          <a:p>
            <a:pPr algn="ctr"/>
            <a:r>
              <a:rPr lang="en-US" dirty="0">
                <a:solidFill>
                  <a:schemeClr val="bg1"/>
                </a:solidFill>
              </a:rPr>
              <a:t>MDIC works across this spectrum</a:t>
            </a:r>
          </a:p>
        </p:txBody>
      </p:sp>
    </p:spTree>
    <p:extLst>
      <p:ext uri="{BB962C8B-B14F-4D97-AF65-F5344CB8AC3E}">
        <p14:creationId xmlns:p14="http://schemas.microsoft.com/office/powerpoint/2010/main" val="2154806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Spectrum of Clinical Trial Methods, Means, and Approaches </a:t>
            </a:r>
          </a:p>
        </p:txBody>
      </p:sp>
      <p:sp>
        <p:nvSpPr>
          <p:cNvPr id="4" name="Footer Placeholder 3"/>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717171"/>
              </a:solidFill>
              <a:effectLst/>
              <a:uLnTx/>
              <a:uFillTx/>
              <a:latin typeface="Arial" panose="020B0604020202020204" pitchFamily="34" charset="0"/>
              <a:ea typeface="+mn-ea"/>
              <a:cs typeface="Arial" panose="020B0604020202020204" pitchFamily="34" charset="0"/>
            </a:endParaRPr>
          </a:p>
        </p:txBody>
      </p:sp>
      <p:sp>
        <p:nvSpPr>
          <p:cNvPr id="5" name="Left-Right Arrow 4"/>
          <p:cNvSpPr/>
          <p:nvPr/>
        </p:nvSpPr>
        <p:spPr>
          <a:xfrm>
            <a:off x="275897" y="1660633"/>
            <a:ext cx="8592207" cy="106154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More traditional                                                                                        Newer</a:t>
            </a:r>
          </a:p>
        </p:txBody>
      </p:sp>
      <p:sp>
        <p:nvSpPr>
          <p:cNvPr id="6" name="TextBox 5"/>
          <p:cNvSpPr txBox="1"/>
          <p:nvPr/>
        </p:nvSpPr>
        <p:spPr>
          <a:xfrm>
            <a:off x="209821" y="2742805"/>
            <a:ext cx="134399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Frequentist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for example  </a:t>
            </a:r>
            <a:r>
              <a:rPr kumimoji="0" lang="en-US" sz="1600" b="0" i="0" u="none" strike="noStrike" kern="1200" cap="none" spc="0" normalizeH="0" baseline="0" noProof="0" dirty="0">
                <a:ln>
                  <a:noFill/>
                </a:ln>
                <a:solidFill>
                  <a:srgbClr val="1F497D"/>
                </a:solidFill>
                <a:effectLst/>
                <a:uLnTx/>
                <a:uFillTx/>
                <a:latin typeface="Arial"/>
                <a:ea typeface="+mn-ea"/>
                <a:cs typeface="+mn-cs"/>
              </a:rPr>
              <a:t>RCT and OPC trials</a:t>
            </a:r>
          </a:p>
        </p:txBody>
      </p:sp>
      <p:sp>
        <p:nvSpPr>
          <p:cNvPr id="8" name="TextBox 7"/>
          <p:cNvSpPr txBox="1"/>
          <p:nvPr/>
        </p:nvSpPr>
        <p:spPr>
          <a:xfrm>
            <a:off x="1946303" y="3142914"/>
            <a:ext cx="134399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Bayesian</a:t>
            </a:r>
          </a:p>
        </p:txBody>
      </p:sp>
      <p:sp>
        <p:nvSpPr>
          <p:cNvPr id="9" name="TextBox 8"/>
          <p:cNvSpPr txBox="1"/>
          <p:nvPr/>
        </p:nvSpPr>
        <p:spPr>
          <a:xfrm>
            <a:off x="1096350" y="3598607"/>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Adaptive Trials</a:t>
            </a:r>
          </a:p>
        </p:txBody>
      </p:sp>
      <p:sp>
        <p:nvSpPr>
          <p:cNvPr id="10" name="TextBox 9"/>
          <p:cNvSpPr txBox="1"/>
          <p:nvPr/>
        </p:nvSpPr>
        <p:spPr>
          <a:xfrm>
            <a:off x="7448416" y="2742805"/>
            <a:ext cx="1343997" cy="15081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Real World Evidence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(RWE)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for example</a:t>
            </a:r>
            <a:endParaRPr kumimoji="0" lang="en-US" sz="1600" b="0" i="0" u="none" strike="noStrike" kern="1200" cap="none" spc="0" normalizeH="0" baseline="0" noProof="0" dirty="0">
              <a:ln>
                <a:noFill/>
              </a:ln>
              <a:solidFill>
                <a:srgbClr val="1F497D"/>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RCT from EHR</a:t>
            </a:r>
          </a:p>
        </p:txBody>
      </p:sp>
      <p:sp>
        <p:nvSpPr>
          <p:cNvPr id="11" name="TextBox 10"/>
          <p:cNvSpPr txBox="1"/>
          <p:nvPr/>
        </p:nvSpPr>
        <p:spPr>
          <a:xfrm>
            <a:off x="6607605" y="4106484"/>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IDEs Inside a Registries</a:t>
            </a:r>
          </a:p>
        </p:txBody>
      </p:sp>
      <p:sp>
        <p:nvSpPr>
          <p:cNvPr id="12" name="TextBox 11"/>
          <p:cNvSpPr txBox="1"/>
          <p:nvPr/>
        </p:nvSpPr>
        <p:spPr>
          <a:xfrm>
            <a:off x="2814544" y="2742805"/>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Post Market Studies</a:t>
            </a:r>
          </a:p>
        </p:txBody>
      </p:sp>
      <p:sp>
        <p:nvSpPr>
          <p:cNvPr id="13" name="TextBox 12"/>
          <p:cNvSpPr txBox="1"/>
          <p:nvPr/>
        </p:nvSpPr>
        <p:spPr>
          <a:xfrm>
            <a:off x="5711932" y="3689774"/>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Computer Models</a:t>
            </a:r>
          </a:p>
        </p:txBody>
      </p:sp>
      <p:sp>
        <p:nvSpPr>
          <p:cNvPr id="14" name="TextBox 13"/>
          <p:cNvSpPr txBox="1"/>
          <p:nvPr/>
        </p:nvSpPr>
        <p:spPr>
          <a:xfrm>
            <a:off x="4551026" y="2722178"/>
            <a:ext cx="1636662"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Leverage Retrospective Information into Prospective Studies</a:t>
            </a:r>
          </a:p>
        </p:txBody>
      </p:sp>
      <p:sp>
        <p:nvSpPr>
          <p:cNvPr id="15" name="TextBox 14"/>
          <p:cNvSpPr txBox="1"/>
          <p:nvPr/>
        </p:nvSpPr>
        <p:spPr>
          <a:xfrm>
            <a:off x="3618777" y="3859600"/>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Large Simple Trials</a:t>
            </a:r>
          </a:p>
        </p:txBody>
      </p:sp>
      <p:sp>
        <p:nvSpPr>
          <p:cNvPr id="3" name="TextBox 2"/>
          <p:cNvSpPr txBox="1"/>
          <p:nvPr/>
        </p:nvSpPr>
        <p:spPr>
          <a:xfrm>
            <a:off x="445542" y="5779008"/>
            <a:ext cx="8252917" cy="369332"/>
          </a:xfrm>
          <a:prstGeom prst="rect">
            <a:avLst/>
          </a:prstGeom>
          <a:solidFill>
            <a:schemeClr val="accent3"/>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MDIC works across this spectrum</a:t>
            </a:r>
          </a:p>
        </p:txBody>
      </p:sp>
      <p:sp>
        <p:nvSpPr>
          <p:cNvPr id="7" name="Explosion 1 6"/>
          <p:cNvSpPr/>
          <p:nvPr/>
        </p:nvSpPr>
        <p:spPr>
          <a:xfrm>
            <a:off x="7641392" y="4625622"/>
            <a:ext cx="1433800" cy="840857"/>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NEST</a:t>
            </a:r>
          </a:p>
        </p:txBody>
      </p:sp>
      <p:sp>
        <p:nvSpPr>
          <p:cNvPr id="16" name="Explosion 1 15"/>
          <p:cNvSpPr/>
          <p:nvPr/>
        </p:nvSpPr>
        <p:spPr>
          <a:xfrm>
            <a:off x="4881287" y="4113327"/>
            <a:ext cx="1295952" cy="10687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Virtual Patients</a:t>
            </a:r>
          </a:p>
        </p:txBody>
      </p:sp>
      <p:sp>
        <p:nvSpPr>
          <p:cNvPr id="17" name="Explosion 1 16"/>
          <p:cNvSpPr/>
          <p:nvPr/>
        </p:nvSpPr>
        <p:spPr>
          <a:xfrm>
            <a:off x="207969" y="4274114"/>
            <a:ext cx="1977447" cy="13286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Blueprint for Early Feasibility</a:t>
            </a:r>
          </a:p>
        </p:txBody>
      </p:sp>
      <p:sp>
        <p:nvSpPr>
          <p:cNvPr id="18" name="Explosion 1 17"/>
          <p:cNvSpPr/>
          <p:nvPr/>
        </p:nvSpPr>
        <p:spPr>
          <a:xfrm>
            <a:off x="1937370" y="3749244"/>
            <a:ext cx="1393681" cy="1435801"/>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Method for Informative Prior</a:t>
            </a:r>
          </a:p>
        </p:txBody>
      </p:sp>
      <p:sp>
        <p:nvSpPr>
          <p:cNvPr id="19" name="Explosion 1 18"/>
          <p:cNvSpPr/>
          <p:nvPr/>
        </p:nvSpPr>
        <p:spPr>
          <a:xfrm>
            <a:off x="3236748" y="4338725"/>
            <a:ext cx="1754128" cy="1435801"/>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Framework for Trial Simplification</a:t>
            </a:r>
          </a:p>
        </p:txBody>
      </p:sp>
      <p:sp>
        <p:nvSpPr>
          <p:cNvPr id="20" name="Explosion 1 19"/>
          <p:cNvSpPr/>
          <p:nvPr/>
        </p:nvSpPr>
        <p:spPr>
          <a:xfrm>
            <a:off x="5887730" y="4667475"/>
            <a:ext cx="1930390" cy="10687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Patient Values, not p-values</a:t>
            </a:r>
          </a:p>
        </p:txBody>
      </p:sp>
    </p:spTree>
    <p:extLst>
      <p:ext uri="{BB962C8B-B14F-4D97-AF65-F5344CB8AC3E}">
        <p14:creationId xmlns:p14="http://schemas.microsoft.com/office/powerpoint/2010/main" val="1407341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Spectrum of Clinical Trial Methods, Means, and Approaches </a:t>
            </a:r>
          </a:p>
        </p:txBody>
      </p:sp>
      <p:sp>
        <p:nvSpPr>
          <p:cNvPr id="4" name="Footer Placeholder 3"/>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717171"/>
              </a:solidFill>
              <a:effectLst/>
              <a:uLnTx/>
              <a:uFillTx/>
              <a:latin typeface="Arial" panose="020B0604020202020204" pitchFamily="34" charset="0"/>
              <a:ea typeface="+mn-ea"/>
              <a:cs typeface="Arial" panose="020B0604020202020204" pitchFamily="34" charset="0"/>
            </a:endParaRPr>
          </a:p>
        </p:txBody>
      </p:sp>
      <p:sp>
        <p:nvSpPr>
          <p:cNvPr id="5" name="Left-Right Arrow 4"/>
          <p:cNvSpPr/>
          <p:nvPr/>
        </p:nvSpPr>
        <p:spPr>
          <a:xfrm>
            <a:off x="275897" y="1660633"/>
            <a:ext cx="8592207" cy="106154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More traditional                                                                                        Newer</a:t>
            </a:r>
          </a:p>
        </p:txBody>
      </p:sp>
      <p:sp>
        <p:nvSpPr>
          <p:cNvPr id="6" name="TextBox 5"/>
          <p:cNvSpPr txBox="1"/>
          <p:nvPr/>
        </p:nvSpPr>
        <p:spPr>
          <a:xfrm>
            <a:off x="209821" y="2742805"/>
            <a:ext cx="134399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Frequentist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for example  </a:t>
            </a:r>
            <a:r>
              <a:rPr kumimoji="0" lang="en-US" sz="1600" b="0" i="0" u="none" strike="noStrike" kern="1200" cap="none" spc="0" normalizeH="0" baseline="0" noProof="0" dirty="0">
                <a:ln>
                  <a:noFill/>
                </a:ln>
                <a:solidFill>
                  <a:srgbClr val="1F497D"/>
                </a:solidFill>
                <a:effectLst/>
                <a:uLnTx/>
                <a:uFillTx/>
                <a:latin typeface="Arial"/>
                <a:ea typeface="+mn-ea"/>
                <a:cs typeface="+mn-cs"/>
              </a:rPr>
              <a:t>RCT and OPC trials</a:t>
            </a:r>
          </a:p>
        </p:txBody>
      </p:sp>
      <p:sp>
        <p:nvSpPr>
          <p:cNvPr id="8" name="TextBox 7"/>
          <p:cNvSpPr txBox="1"/>
          <p:nvPr/>
        </p:nvSpPr>
        <p:spPr>
          <a:xfrm>
            <a:off x="1946303" y="3142914"/>
            <a:ext cx="134399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Bayesian</a:t>
            </a:r>
          </a:p>
        </p:txBody>
      </p:sp>
      <p:sp>
        <p:nvSpPr>
          <p:cNvPr id="9" name="TextBox 8"/>
          <p:cNvSpPr txBox="1"/>
          <p:nvPr/>
        </p:nvSpPr>
        <p:spPr>
          <a:xfrm>
            <a:off x="1096350" y="3598607"/>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Adaptive Trials</a:t>
            </a:r>
          </a:p>
        </p:txBody>
      </p:sp>
      <p:sp>
        <p:nvSpPr>
          <p:cNvPr id="10" name="TextBox 9"/>
          <p:cNvSpPr txBox="1"/>
          <p:nvPr/>
        </p:nvSpPr>
        <p:spPr>
          <a:xfrm>
            <a:off x="7448416" y="2742805"/>
            <a:ext cx="1343997" cy="15081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Real World Evidence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(RWE)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F497D"/>
                </a:solidFill>
                <a:effectLst/>
                <a:uLnTx/>
                <a:uFillTx/>
                <a:latin typeface="Arial"/>
                <a:ea typeface="+mn-ea"/>
                <a:cs typeface="+mn-cs"/>
              </a:rPr>
              <a:t>for example</a:t>
            </a:r>
            <a:endParaRPr kumimoji="0" lang="en-US" sz="1600" b="0" i="0" u="none" strike="noStrike" kern="1200" cap="none" spc="0" normalizeH="0" baseline="0" noProof="0" dirty="0">
              <a:ln>
                <a:noFill/>
              </a:ln>
              <a:solidFill>
                <a:srgbClr val="1F497D"/>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RCT from EHR</a:t>
            </a:r>
          </a:p>
        </p:txBody>
      </p:sp>
      <p:sp>
        <p:nvSpPr>
          <p:cNvPr id="11" name="TextBox 10"/>
          <p:cNvSpPr txBox="1"/>
          <p:nvPr/>
        </p:nvSpPr>
        <p:spPr>
          <a:xfrm>
            <a:off x="6607605" y="4106484"/>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IDEs Inside a Registries</a:t>
            </a:r>
          </a:p>
        </p:txBody>
      </p:sp>
      <p:sp>
        <p:nvSpPr>
          <p:cNvPr id="12" name="TextBox 11"/>
          <p:cNvSpPr txBox="1"/>
          <p:nvPr/>
        </p:nvSpPr>
        <p:spPr>
          <a:xfrm>
            <a:off x="2814544" y="2742805"/>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Post Market Studies</a:t>
            </a:r>
          </a:p>
        </p:txBody>
      </p:sp>
      <p:sp>
        <p:nvSpPr>
          <p:cNvPr id="13" name="TextBox 12"/>
          <p:cNvSpPr txBox="1"/>
          <p:nvPr/>
        </p:nvSpPr>
        <p:spPr>
          <a:xfrm>
            <a:off x="5711932" y="3689774"/>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Computer Models</a:t>
            </a:r>
          </a:p>
        </p:txBody>
      </p:sp>
      <p:sp>
        <p:nvSpPr>
          <p:cNvPr id="14" name="TextBox 13"/>
          <p:cNvSpPr txBox="1"/>
          <p:nvPr/>
        </p:nvSpPr>
        <p:spPr>
          <a:xfrm>
            <a:off x="4551026" y="2722178"/>
            <a:ext cx="1636662"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Leverage Retrospective Information into Prospective Studies</a:t>
            </a:r>
          </a:p>
        </p:txBody>
      </p:sp>
      <p:sp>
        <p:nvSpPr>
          <p:cNvPr id="15" name="TextBox 14"/>
          <p:cNvSpPr txBox="1"/>
          <p:nvPr/>
        </p:nvSpPr>
        <p:spPr>
          <a:xfrm>
            <a:off x="3618777" y="3859600"/>
            <a:ext cx="134399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F497D"/>
                </a:solidFill>
                <a:effectLst/>
                <a:uLnTx/>
                <a:uFillTx/>
                <a:latin typeface="Arial"/>
                <a:ea typeface="+mn-ea"/>
                <a:cs typeface="+mn-cs"/>
              </a:rPr>
              <a:t>Large Simple Trials</a:t>
            </a:r>
          </a:p>
        </p:txBody>
      </p:sp>
      <p:sp>
        <p:nvSpPr>
          <p:cNvPr id="3" name="TextBox 2"/>
          <p:cNvSpPr txBox="1"/>
          <p:nvPr/>
        </p:nvSpPr>
        <p:spPr>
          <a:xfrm>
            <a:off x="445542" y="5779008"/>
            <a:ext cx="8252917" cy="369332"/>
          </a:xfrm>
          <a:prstGeom prst="rect">
            <a:avLst/>
          </a:prstGeom>
          <a:solidFill>
            <a:schemeClr val="accent3"/>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MDIC works across this spectrum</a:t>
            </a:r>
          </a:p>
        </p:txBody>
      </p:sp>
      <p:sp>
        <p:nvSpPr>
          <p:cNvPr id="7" name="Explosion 1 6"/>
          <p:cNvSpPr/>
          <p:nvPr/>
        </p:nvSpPr>
        <p:spPr>
          <a:xfrm>
            <a:off x="7641392" y="4625622"/>
            <a:ext cx="1433800" cy="840857"/>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NEST</a:t>
            </a:r>
          </a:p>
        </p:txBody>
      </p:sp>
      <p:sp>
        <p:nvSpPr>
          <p:cNvPr id="16" name="Explosion 1 15"/>
          <p:cNvSpPr/>
          <p:nvPr/>
        </p:nvSpPr>
        <p:spPr>
          <a:xfrm>
            <a:off x="4881287" y="4113327"/>
            <a:ext cx="1295952" cy="10687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Virtual Patients</a:t>
            </a:r>
          </a:p>
        </p:txBody>
      </p:sp>
      <p:sp>
        <p:nvSpPr>
          <p:cNvPr id="17" name="Explosion 1 16"/>
          <p:cNvSpPr/>
          <p:nvPr/>
        </p:nvSpPr>
        <p:spPr>
          <a:xfrm>
            <a:off x="207969" y="4274114"/>
            <a:ext cx="1977447" cy="13286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Blueprint for Early Feasibility</a:t>
            </a:r>
          </a:p>
        </p:txBody>
      </p:sp>
      <p:sp>
        <p:nvSpPr>
          <p:cNvPr id="18" name="Explosion 1 17"/>
          <p:cNvSpPr/>
          <p:nvPr/>
        </p:nvSpPr>
        <p:spPr>
          <a:xfrm>
            <a:off x="1937370" y="3749244"/>
            <a:ext cx="1393681" cy="1435801"/>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Method for Informative Prior</a:t>
            </a:r>
          </a:p>
        </p:txBody>
      </p:sp>
      <p:sp>
        <p:nvSpPr>
          <p:cNvPr id="19" name="Explosion 1 18"/>
          <p:cNvSpPr/>
          <p:nvPr/>
        </p:nvSpPr>
        <p:spPr>
          <a:xfrm>
            <a:off x="3236748" y="4338725"/>
            <a:ext cx="1754128" cy="1435801"/>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Framework for Trial Simplification</a:t>
            </a:r>
          </a:p>
        </p:txBody>
      </p:sp>
      <p:sp>
        <p:nvSpPr>
          <p:cNvPr id="20" name="Explosion 1 19"/>
          <p:cNvSpPr/>
          <p:nvPr/>
        </p:nvSpPr>
        <p:spPr>
          <a:xfrm>
            <a:off x="5887730" y="4667475"/>
            <a:ext cx="1930390" cy="1068763"/>
          </a:xfrm>
          <a:prstGeom prst="irregularSeal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Patient Values, not p-values</a:t>
            </a:r>
          </a:p>
        </p:txBody>
      </p:sp>
      <p:sp>
        <p:nvSpPr>
          <p:cNvPr id="21" name="Oval 20">
            <a:extLst>
              <a:ext uri="{FF2B5EF4-FFF2-40B4-BE49-F238E27FC236}">
                <a16:creationId xmlns:a16="http://schemas.microsoft.com/office/drawing/2014/main" id="{3E13CA18-0C18-4E0F-AA6D-6D7B53A477F2}"/>
              </a:ext>
            </a:extLst>
          </p:cNvPr>
          <p:cNvSpPr/>
          <p:nvPr/>
        </p:nvSpPr>
        <p:spPr>
          <a:xfrm>
            <a:off x="4502989" y="2382745"/>
            <a:ext cx="2415396" cy="286916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0765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85616" y="1430724"/>
            <a:ext cx="7572768" cy="4502727"/>
          </a:xfrm>
          <a:prstGeom prst="rect">
            <a:avLst/>
          </a:prstGeom>
        </p:spPr>
      </p:pic>
      <p:sp>
        <p:nvSpPr>
          <p:cNvPr id="5" name="Title 1"/>
          <p:cNvSpPr txBox="1">
            <a:spLocks/>
          </p:cNvSpPr>
          <p:nvPr/>
        </p:nvSpPr>
        <p:spPr>
          <a:xfrm>
            <a:off x="0" y="260648"/>
            <a:ext cx="9144000" cy="9445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Innovation in Clinical Trial Design:</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Pressures Impacting Clinical Research</a:t>
            </a:r>
          </a:p>
        </p:txBody>
      </p:sp>
    </p:spTree>
    <p:extLst>
      <p:ext uri="{BB962C8B-B14F-4D97-AF65-F5344CB8AC3E}">
        <p14:creationId xmlns:p14="http://schemas.microsoft.com/office/powerpoint/2010/main" val="257905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2051720" y="1805655"/>
            <a:ext cx="6548587" cy="4105527"/>
          </a:xfrm>
        </p:spPr>
      </p:pic>
      <p:sp>
        <p:nvSpPr>
          <p:cNvPr id="8" name="4-Point Star 7"/>
          <p:cNvSpPr>
            <a:spLocks noChangeAspect="1"/>
          </p:cNvSpPr>
          <p:nvPr/>
        </p:nvSpPr>
        <p:spPr>
          <a:xfrm>
            <a:off x="3310444" y="2421066"/>
            <a:ext cx="640080" cy="640080"/>
          </a:xfrm>
          <a:prstGeom prst="star4">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4-Point Star 9"/>
          <p:cNvSpPr>
            <a:spLocks noChangeAspect="1"/>
          </p:cNvSpPr>
          <p:nvPr/>
        </p:nvSpPr>
        <p:spPr>
          <a:xfrm>
            <a:off x="3923928" y="4221088"/>
            <a:ext cx="640080" cy="640080"/>
          </a:xfrm>
          <a:prstGeom prst="star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4-Point Star 10"/>
          <p:cNvSpPr>
            <a:spLocks noChangeAspect="1"/>
          </p:cNvSpPr>
          <p:nvPr/>
        </p:nvSpPr>
        <p:spPr>
          <a:xfrm>
            <a:off x="7420853" y="2652544"/>
            <a:ext cx="640080" cy="640080"/>
          </a:xfrm>
          <a:prstGeom prst="star4">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4-Point Star 11"/>
          <p:cNvSpPr>
            <a:spLocks noChangeAspect="1"/>
          </p:cNvSpPr>
          <p:nvPr/>
        </p:nvSpPr>
        <p:spPr>
          <a:xfrm>
            <a:off x="6881479" y="2424052"/>
            <a:ext cx="640080" cy="640080"/>
          </a:xfrm>
          <a:prstGeom prst="star4">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4-Point Star 12"/>
          <p:cNvSpPr>
            <a:spLocks noChangeAspect="1"/>
          </p:cNvSpPr>
          <p:nvPr/>
        </p:nvSpPr>
        <p:spPr>
          <a:xfrm>
            <a:off x="5015644" y="2358617"/>
            <a:ext cx="640080" cy="640080"/>
          </a:xfrm>
          <a:prstGeom prst="star4">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4-Point Star 8"/>
          <p:cNvSpPr>
            <a:spLocks noChangeAspect="1"/>
          </p:cNvSpPr>
          <p:nvPr/>
        </p:nvSpPr>
        <p:spPr>
          <a:xfrm>
            <a:off x="467544" y="1676792"/>
            <a:ext cx="457200" cy="457200"/>
          </a:xfrm>
          <a:prstGeom prst="star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4-Point Star 13"/>
          <p:cNvSpPr>
            <a:spLocks noChangeAspect="1"/>
          </p:cNvSpPr>
          <p:nvPr/>
        </p:nvSpPr>
        <p:spPr>
          <a:xfrm>
            <a:off x="472786" y="2283906"/>
            <a:ext cx="457200" cy="457200"/>
          </a:xfrm>
          <a:prstGeom prst="star4">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4-Point Star 14"/>
          <p:cNvSpPr>
            <a:spLocks noChangeAspect="1"/>
          </p:cNvSpPr>
          <p:nvPr/>
        </p:nvSpPr>
        <p:spPr>
          <a:xfrm>
            <a:off x="467544" y="2891020"/>
            <a:ext cx="457200" cy="457200"/>
          </a:xfrm>
          <a:prstGeom prst="star4">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4-Point Star 15"/>
          <p:cNvSpPr>
            <a:spLocks noChangeAspect="1"/>
          </p:cNvSpPr>
          <p:nvPr/>
        </p:nvSpPr>
        <p:spPr>
          <a:xfrm>
            <a:off x="467544" y="3498134"/>
            <a:ext cx="457200" cy="457200"/>
          </a:xfrm>
          <a:prstGeom prst="star4">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TextBox 2"/>
          <p:cNvSpPr txBox="1"/>
          <p:nvPr/>
        </p:nvSpPr>
        <p:spPr>
          <a:xfrm>
            <a:off x="924744" y="1745541"/>
            <a:ext cx="1570838"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First-in-Human</a:t>
            </a:r>
          </a:p>
        </p:txBody>
      </p:sp>
      <p:sp>
        <p:nvSpPr>
          <p:cNvPr id="17" name="TextBox 16"/>
          <p:cNvSpPr txBox="1"/>
          <p:nvPr/>
        </p:nvSpPr>
        <p:spPr>
          <a:xfrm>
            <a:off x="924744" y="2358617"/>
            <a:ext cx="1570838"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CE Mark</a:t>
            </a:r>
          </a:p>
        </p:txBody>
      </p:sp>
      <p:sp>
        <p:nvSpPr>
          <p:cNvPr id="18" name="TextBox 17"/>
          <p:cNvSpPr txBox="1"/>
          <p:nvPr/>
        </p:nvSpPr>
        <p:spPr>
          <a:xfrm>
            <a:off x="924223" y="2974269"/>
            <a:ext cx="1570838"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US Pivotal</a:t>
            </a:r>
          </a:p>
        </p:txBody>
      </p:sp>
      <p:sp>
        <p:nvSpPr>
          <p:cNvPr id="19" name="TextBox 18"/>
          <p:cNvSpPr txBox="1"/>
          <p:nvPr/>
        </p:nvSpPr>
        <p:spPr>
          <a:xfrm>
            <a:off x="925791" y="3466394"/>
            <a:ext cx="157083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Japan/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China</a:t>
            </a:r>
          </a:p>
        </p:txBody>
      </p:sp>
      <p:sp>
        <p:nvSpPr>
          <p:cNvPr id="20" name="Title 1"/>
          <p:cNvSpPr txBox="1">
            <a:spLocks/>
          </p:cNvSpPr>
          <p:nvPr/>
        </p:nvSpPr>
        <p:spPr>
          <a:xfrm>
            <a:off x="0" y="377535"/>
            <a:ext cx="9144000" cy="9445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Innovation in Clinical Trial Design:</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tx2"/>
                </a:solidFill>
                <a:effectLst/>
                <a:uLnTx/>
                <a:uFillTx/>
                <a:latin typeface="Arial" panose="020B0604020202020204" pitchFamily="34" charset="0"/>
                <a:ea typeface="+mj-ea"/>
                <a:cs typeface="Arial" panose="020B0604020202020204" pitchFamily="34" charset="0"/>
              </a:rPr>
              <a:t>Repetition in Clinical Studies</a:t>
            </a:r>
          </a:p>
        </p:txBody>
      </p:sp>
    </p:spTree>
    <p:extLst>
      <p:ext uri="{BB962C8B-B14F-4D97-AF65-F5344CB8AC3E}">
        <p14:creationId xmlns:p14="http://schemas.microsoft.com/office/powerpoint/2010/main" val="21245106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Lst>
  </p:timing>
</p:sld>
</file>

<file path=ppt/theme/theme1.xml><?xml version="1.0" encoding="utf-8"?>
<a:theme xmlns:a="http://schemas.openxmlformats.org/drawingml/2006/main" name="MDIC Template v5">
  <a:themeElements>
    <a:clrScheme name="MDIC">
      <a:dk1>
        <a:srgbClr val="000000"/>
      </a:dk1>
      <a:lt1>
        <a:srgbClr val="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DIC Template v5" id="{E1CA4D3B-6E92-418B-86AF-D9FCB5078896}" vid="{165DC01A-E83B-4B04-8D54-B628D1A26732}"/>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lor Background">
  <a:themeElements>
    <a:clrScheme name="MDIC">
      <a:dk1>
        <a:srgbClr val="000000"/>
      </a:dk1>
      <a:lt1>
        <a:srgbClr val="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DIC Template v5" id="{CB34A9F4-F81B-D042-8002-049B11DF270A}" vid="{8D74E351-4997-7C4B-A3CC-1522F0516DE6}"/>
    </a:ext>
  </a:extLst>
</a:theme>
</file>

<file path=ppt/theme/theme3.xml><?xml version="1.0" encoding="utf-8"?>
<a:theme xmlns:a="http://schemas.openxmlformats.org/drawingml/2006/main" name="1_MDIC Master">
  <a:themeElements>
    <a:clrScheme name="MDIC">
      <a:dk1>
        <a:sysClr val="windowText" lastClr="000000"/>
      </a:dk1>
      <a:lt1>
        <a:sysClr val="window" lastClr="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efault Theme" id="{73AA68B9-53F6-414A-A1D7-DF161B1E1586}" vid="{F7B96FC4-450E-40BF-AEC3-DA2DEB1AA729}"/>
    </a:ext>
  </a:extLst>
</a:theme>
</file>

<file path=ppt/theme/theme4.xml><?xml version="1.0" encoding="utf-8"?>
<a:theme xmlns:a="http://schemas.openxmlformats.org/drawingml/2006/main" name="2_MDIC Master">
  <a:themeElements>
    <a:clrScheme name="MDIC">
      <a:dk1>
        <a:sysClr val="windowText" lastClr="000000"/>
      </a:dk1>
      <a:lt1>
        <a:sysClr val="window" lastClr="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efault Theme" id="{73AA68B9-53F6-414A-A1D7-DF161B1E1586}" vid="{F7B96FC4-450E-40BF-AEC3-DA2DEB1AA729}"/>
    </a:ext>
  </a:extLst>
</a:theme>
</file>

<file path=ppt/theme/theme5.xml><?xml version="1.0" encoding="utf-8"?>
<a:theme xmlns:a="http://schemas.openxmlformats.org/drawingml/2006/main" name="8_Default Theme">
  <a:themeElements>
    <a:clrScheme name="MDIC">
      <a:dk1>
        <a:sysClr val="windowText" lastClr="000000"/>
      </a:dk1>
      <a:lt1>
        <a:sysClr val="window" lastClr="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efault Theme" id="{3A0FE509-45E6-40CD-8314-AA2989021F67}" vid="{8D581AF3-7F78-45F5-A305-BDE0322A29CF}"/>
    </a:ext>
  </a:extLst>
</a:theme>
</file>

<file path=ppt/theme/theme6.xml><?xml version="1.0" encoding="utf-8"?>
<a:theme xmlns:a="http://schemas.openxmlformats.org/drawingml/2006/main" name="9_MDIC Master">
  <a:themeElements>
    <a:clrScheme name="MDIC">
      <a:dk1>
        <a:sysClr val="windowText" lastClr="000000"/>
      </a:dk1>
      <a:lt1>
        <a:sysClr val="window" lastClr="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efault Theme" id="{73AA68B9-53F6-414A-A1D7-DF161B1E1586}" vid="{F7B96FC4-450E-40BF-AEC3-DA2DEB1AA729}"/>
    </a:ext>
  </a:extLst>
</a:theme>
</file>

<file path=ppt/theme/theme7.xml><?xml version="1.0" encoding="utf-8"?>
<a:theme xmlns:a="http://schemas.openxmlformats.org/drawingml/2006/main" name="1_MDIC Template v5">
  <a:themeElements>
    <a:clrScheme name="MDIC">
      <a:dk1>
        <a:srgbClr val="000000"/>
      </a:dk1>
      <a:lt1>
        <a:srgbClr val="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DIC Template v5" id="{E1CA4D3B-6E92-418B-86AF-D9FCB5078896}" vid="{165DC01A-E83B-4B04-8D54-B628D1A26732}"/>
    </a:ext>
  </a:extLst>
</a:theme>
</file>

<file path=ppt/theme/theme8.xml><?xml version="1.0" encoding="utf-8"?>
<a:theme xmlns:a="http://schemas.openxmlformats.org/drawingml/2006/main" name="9_Default Theme">
  <a:themeElements>
    <a:clrScheme name="MDIC">
      <a:dk1>
        <a:sysClr val="windowText" lastClr="000000"/>
      </a:dk1>
      <a:lt1>
        <a:sysClr val="window" lastClr="FFFFFF"/>
      </a:lt1>
      <a:dk2>
        <a:srgbClr val="1F497D"/>
      </a:dk2>
      <a:lt2>
        <a:srgbClr val="717171"/>
      </a:lt2>
      <a:accent1>
        <a:srgbClr val="E67D1E"/>
      </a:accent1>
      <a:accent2>
        <a:srgbClr val="5AAF46"/>
      </a:accent2>
      <a:accent3>
        <a:srgbClr val="0055A0"/>
      </a:accent3>
      <a:accent4>
        <a:srgbClr val="C00000"/>
      </a:accent4>
      <a:accent5>
        <a:srgbClr val="4BACC6"/>
      </a:accent5>
      <a:accent6>
        <a:srgbClr val="F79646"/>
      </a:accent6>
      <a:hlink>
        <a:srgbClr val="0000FF"/>
      </a:hlink>
      <a:folHlink>
        <a:srgbClr val="800080"/>
      </a:folHlink>
    </a:clrScheme>
    <a:fontScheme name="MDI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efault Theme" id="{3A0FE509-45E6-40CD-8314-AA2989021F67}" vid="{8D581AF3-7F78-45F5-A305-BDE0322A29CF}"/>
    </a:ext>
  </a:extLst>
</a:theme>
</file>

<file path=ppt/theme/theme9.xml><?xml version="1.0" encoding="utf-8"?>
<a:theme xmlns:a="http://schemas.openxmlformats.org/drawingml/2006/main" name="2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6716</TotalTime>
  <Words>1767</Words>
  <Application>Microsoft Office PowerPoint</Application>
  <PresentationFormat>On-screen Show (4:3)</PresentationFormat>
  <Paragraphs>402</Paragraphs>
  <Slides>23</Slides>
  <Notes>8</Notes>
  <HiddenSlides>0</HiddenSlides>
  <MMClips>0</MMClips>
  <ScaleCrop>false</ScaleCrop>
  <HeadingPairs>
    <vt:vector size="6" baseType="variant">
      <vt:variant>
        <vt:lpstr>Fonts Used</vt:lpstr>
      </vt:variant>
      <vt:variant>
        <vt:i4>8</vt:i4>
      </vt:variant>
      <vt:variant>
        <vt:lpstr>Theme</vt:lpstr>
      </vt:variant>
      <vt:variant>
        <vt:i4>9</vt:i4>
      </vt:variant>
      <vt:variant>
        <vt:lpstr>Slide Titles</vt:lpstr>
      </vt:variant>
      <vt:variant>
        <vt:i4>23</vt:i4>
      </vt:variant>
    </vt:vector>
  </HeadingPairs>
  <TitlesOfParts>
    <vt:vector size="40" baseType="lpstr">
      <vt:lpstr>Arial</vt:lpstr>
      <vt:lpstr>Arial Black</vt:lpstr>
      <vt:lpstr>Calibri</vt:lpstr>
      <vt:lpstr>Calibri Light</vt:lpstr>
      <vt:lpstr>Effra</vt:lpstr>
      <vt:lpstr>Helvetica</vt:lpstr>
      <vt:lpstr>Tahoma</vt:lpstr>
      <vt:lpstr>Wingdings</vt:lpstr>
      <vt:lpstr>MDIC Template v5</vt:lpstr>
      <vt:lpstr>Color Background</vt:lpstr>
      <vt:lpstr>1_MDIC Master</vt:lpstr>
      <vt:lpstr>2_MDIC Master</vt:lpstr>
      <vt:lpstr>8_Default Theme</vt:lpstr>
      <vt:lpstr>9_MDIC Master</vt:lpstr>
      <vt:lpstr>1_MDIC Template v5</vt:lpstr>
      <vt:lpstr>9_Default Theme</vt:lpstr>
      <vt:lpstr>27_Office Theme</vt:lpstr>
      <vt:lpstr>Innovation in clinical trial design to reduce trial size</vt:lpstr>
      <vt:lpstr>PowerPoint Presentation</vt:lpstr>
      <vt:lpstr>MDIC Membership Roster</vt:lpstr>
      <vt:lpstr>Flexible Regulatory Paradigms Applied Across the Total Product Life Cycle </vt:lpstr>
      <vt:lpstr>Spectrum of Clinical Trial Methods, Means, and Approaches </vt:lpstr>
      <vt:lpstr>Spectrum of Clinical Trial Methods, Means, and Approaches </vt:lpstr>
      <vt:lpstr>Spectrum of Clinical Trial Methods, Means, and Approaches </vt:lpstr>
      <vt:lpstr>PowerPoint Presentation</vt:lpstr>
      <vt:lpstr>PowerPoint Presentation</vt:lpstr>
      <vt:lpstr>PowerPoint Presentation</vt:lpstr>
      <vt:lpstr>Innovation in Clinical Trial Design: Historical Challenge with Bayesian Design</vt:lpstr>
      <vt:lpstr>PowerPoint Presentation</vt:lpstr>
      <vt:lpstr>PowerPoint Presentation</vt:lpstr>
      <vt:lpstr>PowerPoint Presentation</vt:lpstr>
      <vt:lpstr>Mock Submission Process</vt:lpstr>
      <vt:lpstr>Virtual Patient Example:  Lead Fracture Prediction</vt:lpstr>
      <vt:lpstr>Virtual Patient Statistical Framework Journal Publication, due out next quarter</vt:lpstr>
      <vt:lpstr>2015 FDA’s Jeff Shuren’s AdvaMed talk highlights CM&amp;S and MDIC</vt:lpstr>
      <vt:lpstr>2017 FDA Awards from CDRH Director Jeff Shuren</vt:lpstr>
      <vt:lpstr>2017 CRT17 - Cardiovascular Research Technologies Conference</vt:lpstr>
      <vt:lpstr>PowerPoint Presentation</vt:lpstr>
      <vt:lpstr>2018 FDA Commissioner's Roadmap</vt:lpstr>
      <vt:lpstr>MDIC Virtual Patient meeting at FDA, Spring 2018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AdvaMed Panel Session 2:30-3:45, Monday, Oct 17</dc:title>
  <dc:creator>Dawn Bardot</dc:creator>
  <cp:keywords>Medtronic Controlled</cp:keywords>
  <cp:lastModifiedBy>Haddad, Tarek</cp:lastModifiedBy>
  <cp:revision>40</cp:revision>
  <dcterms:created xsi:type="dcterms:W3CDTF">2016-10-07T19:00:22Z</dcterms:created>
  <dcterms:modified xsi:type="dcterms:W3CDTF">2018-05-22T21:27:43Z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67ce27fc-9138-4aab-b3ce-44984f46a7a3</vt:lpwstr>
  </property>
  <property fmtid="{D5CDD505-2E9C-101B-9397-08002B2CF9AE}" pid="3" name="Classification">
    <vt:lpwstr>MedtronicControlled</vt:lpwstr>
  </property>
</Properties>
</file>